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23.xml" ContentType="application/vnd.openxmlformats-officedocument.presentationml.notesSlide+xml"/>
  <Override PartName="/ppt/ink/ink15.xml" ContentType="application/inkml+xml"/>
  <Override PartName="/ppt/ink/ink16.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3" r:id="rId1"/>
  </p:sldMasterIdLst>
  <p:notesMasterIdLst>
    <p:notesMasterId r:id="rId49"/>
  </p:notesMasterIdLst>
  <p:sldIdLst>
    <p:sldId id="258" r:id="rId2"/>
    <p:sldId id="279" r:id="rId3"/>
    <p:sldId id="280" r:id="rId4"/>
    <p:sldId id="274" r:id="rId5"/>
    <p:sldId id="275" r:id="rId6"/>
    <p:sldId id="315" r:id="rId7"/>
    <p:sldId id="273" r:id="rId8"/>
    <p:sldId id="276" r:id="rId9"/>
    <p:sldId id="282" r:id="rId10"/>
    <p:sldId id="307" r:id="rId11"/>
    <p:sldId id="308" r:id="rId12"/>
    <p:sldId id="316" r:id="rId13"/>
    <p:sldId id="317" r:id="rId14"/>
    <p:sldId id="318" r:id="rId15"/>
    <p:sldId id="319" r:id="rId16"/>
    <p:sldId id="309" r:id="rId17"/>
    <p:sldId id="320" r:id="rId18"/>
    <p:sldId id="310" r:id="rId19"/>
    <p:sldId id="312" r:id="rId20"/>
    <p:sldId id="314" r:id="rId21"/>
    <p:sldId id="311" r:id="rId22"/>
    <p:sldId id="286" r:id="rId23"/>
    <p:sldId id="277" r:id="rId24"/>
    <p:sldId id="284" r:id="rId25"/>
    <p:sldId id="285" r:id="rId26"/>
    <p:sldId id="283" r:id="rId27"/>
    <p:sldId id="278" r:id="rId28"/>
    <p:sldId id="281" r:id="rId29"/>
    <p:sldId id="294" r:id="rId30"/>
    <p:sldId id="295" r:id="rId31"/>
    <p:sldId id="296" r:id="rId32"/>
    <p:sldId id="297" r:id="rId33"/>
    <p:sldId id="268" r:id="rId34"/>
    <p:sldId id="289" r:id="rId35"/>
    <p:sldId id="269" r:id="rId36"/>
    <p:sldId id="288" r:id="rId37"/>
    <p:sldId id="290" r:id="rId38"/>
    <p:sldId id="291" r:id="rId39"/>
    <p:sldId id="292" r:id="rId40"/>
    <p:sldId id="302" r:id="rId41"/>
    <p:sldId id="303" r:id="rId42"/>
    <p:sldId id="299" r:id="rId43"/>
    <p:sldId id="298" r:id="rId44"/>
    <p:sldId id="301" r:id="rId45"/>
    <p:sldId id="300" r:id="rId46"/>
    <p:sldId id="304" r:id="rId47"/>
    <p:sldId id="30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60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58" autoAdjust="0"/>
    <p:restoredTop sz="77823"/>
  </p:normalViewPr>
  <p:slideViewPr>
    <p:cSldViewPr snapToGrid="0">
      <p:cViewPr varScale="1">
        <p:scale>
          <a:sx n="98" d="100"/>
          <a:sy n="98" d="100"/>
        </p:scale>
        <p:origin x="4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DBED35-1350-1940-92C8-5239A3AE5CAF}"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GB"/>
        </a:p>
      </dgm:t>
    </dgm:pt>
    <dgm:pt modelId="{43633A17-0FD3-8E41-8A9A-5CBB31A8268E}">
      <dgm:prSet phldrT="[Text]"/>
      <dgm:spPr/>
      <dgm:t>
        <a:bodyPr/>
        <a:lstStyle/>
        <a:p>
          <a:r>
            <a:rPr lang="en-GB" dirty="0"/>
            <a:t>Capacity</a:t>
          </a:r>
        </a:p>
      </dgm:t>
    </dgm:pt>
    <dgm:pt modelId="{65174623-D5CF-A343-A16D-983CAED611C8}" type="parTrans" cxnId="{05674C11-AC37-A74B-B2B4-920309798CB0}">
      <dgm:prSet/>
      <dgm:spPr/>
      <dgm:t>
        <a:bodyPr/>
        <a:lstStyle/>
        <a:p>
          <a:endParaRPr lang="en-GB"/>
        </a:p>
      </dgm:t>
    </dgm:pt>
    <dgm:pt modelId="{8F51715F-2B74-A745-B7E2-DC06671356AD}" type="sibTrans" cxnId="{05674C11-AC37-A74B-B2B4-920309798CB0}">
      <dgm:prSet/>
      <dgm:spPr/>
      <dgm:t>
        <a:bodyPr/>
        <a:lstStyle/>
        <a:p>
          <a:endParaRPr lang="en-GB"/>
        </a:p>
      </dgm:t>
    </dgm:pt>
    <dgm:pt modelId="{1E492C5B-A543-BB40-A38F-3C943D89ACC8}">
      <dgm:prSet phldrT="[Text]" custT="1"/>
      <dgm:spPr/>
      <dgm:t>
        <a:bodyPr/>
        <a:lstStyle/>
        <a:p>
          <a:endParaRPr lang="en-GB" sz="1200" dirty="0"/>
        </a:p>
      </dgm:t>
    </dgm:pt>
    <dgm:pt modelId="{5D800650-CA0A-9A4F-9C60-618E7CC830F5}" type="parTrans" cxnId="{6969D889-0ED8-854D-AA60-35F160EFED65}">
      <dgm:prSet/>
      <dgm:spPr/>
      <dgm:t>
        <a:bodyPr/>
        <a:lstStyle/>
        <a:p>
          <a:endParaRPr lang="en-GB"/>
        </a:p>
      </dgm:t>
    </dgm:pt>
    <dgm:pt modelId="{83D79D17-4490-2744-A146-337E6F8BB0BE}" type="sibTrans" cxnId="{6969D889-0ED8-854D-AA60-35F160EFED65}">
      <dgm:prSet/>
      <dgm:spPr/>
      <dgm:t>
        <a:bodyPr/>
        <a:lstStyle/>
        <a:p>
          <a:endParaRPr lang="en-GB"/>
        </a:p>
      </dgm:t>
    </dgm:pt>
    <dgm:pt modelId="{83675A84-F06F-C740-942B-089FAAF6197E}">
      <dgm:prSet phldrT="[Text]"/>
      <dgm:spPr/>
      <dgm:t>
        <a:bodyPr/>
        <a:lstStyle/>
        <a:p>
          <a:r>
            <a:rPr lang="en-GB" dirty="0"/>
            <a:t>Quality</a:t>
          </a:r>
        </a:p>
      </dgm:t>
    </dgm:pt>
    <dgm:pt modelId="{0CB4839A-FF2B-E94F-AD67-F22F4AC21D87}" type="parTrans" cxnId="{17197D7A-E011-EF48-B40F-F2D92EE52D6C}">
      <dgm:prSet/>
      <dgm:spPr/>
      <dgm:t>
        <a:bodyPr/>
        <a:lstStyle/>
        <a:p>
          <a:endParaRPr lang="en-GB"/>
        </a:p>
      </dgm:t>
    </dgm:pt>
    <dgm:pt modelId="{289B9B62-83B7-9541-91F4-8E4198C47CED}" type="sibTrans" cxnId="{17197D7A-E011-EF48-B40F-F2D92EE52D6C}">
      <dgm:prSet/>
      <dgm:spPr/>
      <dgm:t>
        <a:bodyPr/>
        <a:lstStyle/>
        <a:p>
          <a:endParaRPr lang="en-GB"/>
        </a:p>
      </dgm:t>
    </dgm:pt>
    <dgm:pt modelId="{780AAF2E-BA6C-2449-A478-D484F8F7C64B}">
      <dgm:prSet custT="1"/>
      <dgm:spPr/>
      <dgm:t>
        <a:bodyPr/>
        <a:lstStyle/>
        <a:p>
          <a:r>
            <a:rPr lang="en-GB" sz="1200" dirty="0"/>
            <a:t>Accuracy</a:t>
          </a:r>
        </a:p>
      </dgm:t>
    </dgm:pt>
    <dgm:pt modelId="{39D0FC27-1FA4-F844-910F-66D616EE73B1}" type="parTrans" cxnId="{B3F35CCC-62BD-C04C-95D5-E358C2CF692A}">
      <dgm:prSet/>
      <dgm:spPr/>
      <dgm:t>
        <a:bodyPr/>
        <a:lstStyle/>
        <a:p>
          <a:endParaRPr lang="en-GB"/>
        </a:p>
      </dgm:t>
    </dgm:pt>
    <dgm:pt modelId="{1291C248-ECB1-D741-9DDB-217D61E058EC}" type="sibTrans" cxnId="{B3F35CCC-62BD-C04C-95D5-E358C2CF692A}">
      <dgm:prSet/>
      <dgm:spPr/>
      <dgm:t>
        <a:bodyPr/>
        <a:lstStyle/>
        <a:p>
          <a:endParaRPr lang="en-GB"/>
        </a:p>
      </dgm:t>
    </dgm:pt>
    <dgm:pt modelId="{2D5A38A0-F0DC-5648-A5A2-99554DA9371E}">
      <dgm:prSet phldrT="[Text]"/>
      <dgm:spPr/>
      <dgm:t>
        <a:bodyPr/>
        <a:lstStyle/>
        <a:p>
          <a:r>
            <a:rPr lang="en-GB" dirty="0"/>
            <a:t>Movement Pattern</a:t>
          </a:r>
        </a:p>
      </dgm:t>
    </dgm:pt>
    <dgm:pt modelId="{9656ADBF-0FBD-FA48-8C94-E7AED42254E1}" type="parTrans" cxnId="{BF4F510D-F735-6F4D-8BAE-E707ED8F905C}">
      <dgm:prSet/>
      <dgm:spPr/>
      <dgm:t>
        <a:bodyPr/>
        <a:lstStyle/>
        <a:p>
          <a:endParaRPr lang="en-GB"/>
        </a:p>
      </dgm:t>
    </dgm:pt>
    <dgm:pt modelId="{FEFFF8BD-5B42-F741-91D7-790F3D7BEC8C}" type="sibTrans" cxnId="{BF4F510D-F735-6F4D-8BAE-E707ED8F905C}">
      <dgm:prSet/>
      <dgm:spPr/>
      <dgm:t>
        <a:bodyPr/>
        <a:lstStyle/>
        <a:p>
          <a:endParaRPr lang="en-GB"/>
        </a:p>
      </dgm:t>
    </dgm:pt>
    <dgm:pt modelId="{4B8EA80F-BCA4-004F-8697-2AB0D06B53E4}">
      <dgm:prSet phldrT="[Text]" custT="1"/>
      <dgm:spPr/>
      <dgm:t>
        <a:bodyPr/>
        <a:lstStyle/>
        <a:p>
          <a:r>
            <a:rPr lang="en-AU" sz="1200" dirty="0"/>
            <a:t>Position of wrist</a:t>
          </a:r>
          <a:endParaRPr lang="en-GB" sz="1200" dirty="0"/>
        </a:p>
      </dgm:t>
    </dgm:pt>
    <dgm:pt modelId="{489F5A05-380B-D94E-98AF-7D6ECB7B66EC}" type="parTrans" cxnId="{E79C584F-AFC0-5646-AD9B-3567AEBA6919}">
      <dgm:prSet/>
      <dgm:spPr/>
      <dgm:t>
        <a:bodyPr/>
        <a:lstStyle/>
        <a:p>
          <a:endParaRPr lang="en-GB"/>
        </a:p>
      </dgm:t>
    </dgm:pt>
    <dgm:pt modelId="{87FD7EB1-8221-5A40-9733-144C299070C6}" type="sibTrans" cxnId="{E79C584F-AFC0-5646-AD9B-3567AEBA6919}">
      <dgm:prSet/>
      <dgm:spPr/>
      <dgm:t>
        <a:bodyPr/>
        <a:lstStyle/>
        <a:p>
          <a:endParaRPr lang="en-GB"/>
        </a:p>
      </dgm:t>
    </dgm:pt>
    <dgm:pt modelId="{D7AF843F-2184-BD43-B2D2-2EE829177976}">
      <dgm:prSet phldrT="[Text]"/>
      <dgm:spPr/>
      <dgm:t>
        <a:bodyPr/>
        <a:lstStyle/>
        <a:p>
          <a:endParaRPr lang="en-GB"/>
        </a:p>
      </dgm:t>
    </dgm:pt>
    <dgm:pt modelId="{F294804A-32BF-8146-8AEC-3677FF578EE5}" type="parTrans" cxnId="{95B954D8-42F3-0443-BFE7-0A281112CC4A}">
      <dgm:prSet/>
      <dgm:spPr/>
      <dgm:t>
        <a:bodyPr/>
        <a:lstStyle/>
        <a:p>
          <a:endParaRPr lang="en-GB"/>
        </a:p>
      </dgm:t>
    </dgm:pt>
    <dgm:pt modelId="{A9043019-07E8-E04B-BA64-5484BA33376C}" type="sibTrans" cxnId="{95B954D8-42F3-0443-BFE7-0A281112CC4A}">
      <dgm:prSet/>
      <dgm:spPr/>
      <dgm:t>
        <a:bodyPr/>
        <a:lstStyle/>
        <a:p>
          <a:endParaRPr lang="en-GB"/>
        </a:p>
      </dgm:t>
    </dgm:pt>
    <dgm:pt modelId="{493A8B16-C253-3944-80C3-D22C81293CCD}">
      <dgm:prSet phldrT="[Text]" phldr="1"/>
      <dgm:spPr/>
      <dgm:t>
        <a:bodyPr/>
        <a:lstStyle/>
        <a:p>
          <a:endParaRPr lang="en-GB"/>
        </a:p>
      </dgm:t>
    </dgm:pt>
    <dgm:pt modelId="{2A53A5F1-7B71-324A-A6E9-9501F598C492}" type="parTrans" cxnId="{A805D7A4-0608-DA41-A8AB-E4CD4A2434B9}">
      <dgm:prSet/>
      <dgm:spPr/>
      <dgm:t>
        <a:bodyPr/>
        <a:lstStyle/>
        <a:p>
          <a:endParaRPr lang="en-GB"/>
        </a:p>
      </dgm:t>
    </dgm:pt>
    <dgm:pt modelId="{F11CD371-55AF-F442-81F4-B7F8CADEAD93}" type="sibTrans" cxnId="{A805D7A4-0608-DA41-A8AB-E4CD4A2434B9}">
      <dgm:prSet/>
      <dgm:spPr/>
      <dgm:t>
        <a:bodyPr/>
        <a:lstStyle/>
        <a:p>
          <a:endParaRPr lang="en-GB"/>
        </a:p>
      </dgm:t>
    </dgm:pt>
    <dgm:pt modelId="{DFD7F83D-18E4-7544-AAEA-A7628ABF7418}">
      <dgm:prSet custT="1"/>
      <dgm:spPr/>
      <dgm:t>
        <a:bodyPr/>
        <a:lstStyle/>
        <a:p>
          <a:r>
            <a:rPr lang="en-GB" sz="1200" dirty="0"/>
            <a:t>Amount of Arm Use</a:t>
          </a:r>
        </a:p>
      </dgm:t>
    </dgm:pt>
    <dgm:pt modelId="{1B53F0C8-7EA7-5B47-9F02-4B7C098C435D}" type="parTrans" cxnId="{35BE2C30-9F75-E143-9A3E-4FB1373CA395}">
      <dgm:prSet/>
      <dgm:spPr/>
      <dgm:t>
        <a:bodyPr/>
        <a:lstStyle/>
        <a:p>
          <a:endParaRPr lang="en-GB"/>
        </a:p>
      </dgm:t>
    </dgm:pt>
    <dgm:pt modelId="{DAF62245-1F8D-324F-9EA3-5EF77C32B16F}" type="sibTrans" cxnId="{35BE2C30-9F75-E143-9A3E-4FB1373CA395}">
      <dgm:prSet/>
      <dgm:spPr/>
      <dgm:t>
        <a:bodyPr/>
        <a:lstStyle/>
        <a:p>
          <a:endParaRPr lang="en-GB"/>
        </a:p>
      </dgm:t>
    </dgm:pt>
    <dgm:pt modelId="{C015BBE3-F645-5B43-9EE2-CDA5B5CA8DA4}">
      <dgm:prSet custT="1"/>
      <dgm:spPr/>
      <dgm:t>
        <a:bodyPr/>
        <a:lstStyle/>
        <a:p>
          <a:r>
            <a:rPr lang="en-GB" sz="1200" dirty="0"/>
            <a:t>Proportion of Arm Use</a:t>
          </a:r>
        </a:p>
      </dgm:t>
    </dgm:pt>
    <dgm:pt modelId="{FE8CD0B1-33B7-2348-BDDC-5BA2611848C9}" type="parTrans" cxnId="{B07438B8-87D6-2749-8FD3-BCA1EE607788}">
      <dgm:prSet/>
      <dgm:spPr/>
      <dgm:t>
        <a:bodyPr/>
        <a:lstStyle/>
        <a:p>
          <a:endParaRPr lang="en-GB"/>
        </a:p>
      </dgm:t>
    </dgm:pt>
    <dgm:pt modelId="{E79DDBFC-19F9-C148-9F03-F36F89A9F8A8}" type="sibTrans" cxnId="{B07438B8-87D6-2749-8FD3-BCA1EE607788}">
      <dgm:prSet/>
      <dgm:spPr/>
      <dgm:t>
        <a:bodyPr/>
        <a:lstStyle/>
        <a:p>
          <a:endParaRPr lang="en-GB"/>
        </a:p>
      </dgm:t>
    </dgm:pt>
    <dgm:pt modelId="{8F83E298-3899-EF43-9E36-5BE0CD8F543B}">
      <dgm:prSet custT="1"/>
      <dgm:spPr/>
      <dgm:t>
        <a:bodyPr/>
        <a:lstStyle/>
        <a:p>
          <a:r>
            <a:rPr lang="en-GB" sz="1200" dirty="0"/>
            <a:t>Symmetry of Arm Use</a:t>
          </a:r>
        </a:p>
      </dgm:t>
    </dgm:pt>
    <dgm:pt modelId="{D9A29F1C-90C6-EF43-8753-529BAE36F50D}" type="parTrans" cxnId="{0F7F9D02-2639-4241-909B-6F050360199D}">
      <dgm:prSet/>
      <dgm:spPr/>
      <dgm:t>
        <a:bodyPr/>
        <a:lstStyle/>
        <a:p>
          <a:endParaRPr lang="en-GB"/>
        </a:p>
      </dgm:t>
    </dgm:pt>
    <dgm:pt modelId="{3AE5FA7E-F1CE-064F-8D3B-24849A26F1FE}" type="sibTrans" cxnId="{0F7F9D02-2639-4241-909B-6F050360199D}">
      <dgm:prSet/>
      <dgm:spPr/>
      <dgm:t>
        <a:bodyPr/>
        <a:lstStyle/>
        <a:p>
          <a:endParaRPr lang="en-GB"/>
        </a:p>
      </dgm:t>
    </dgm:pt>
    <dgm:pt modelId="{0A6C40D5-1A8A-D34F-926A-0B06179A9A71}">
      <dgm:prSet custT="1"/>
      <dgm:spPr/>
      <dgm:t>
        <a:bodyPr/>
        <a:lstStyle/>
        <a:p>
          <a:r>
            <a:rPr lang="en-GB" sz="1200" dirty="0"/>
            <a:t>Smoothness</a:t>
          </a:r>
        </a:p>
      </dgm:t>
    </dgm:pt>
    <dgm:pt modelId="{FAF98751-F7D2-E64D-815E-2F1A42B5B481}" type="parTrans" cxnId="{C4EE80AD-AFD0-4B4C-98D0-2A9F2058F95B}">
      <dgm:prSet/>
      <dgm:spPr/>
      <dgm:t>
        <a:bodyPr/>
        <a:lstStyle/>
        <a:p>
          <a:endParaRPr lang="en-GB"/>
        </a:p>
      </dgm:t>
    </dgm:pt>
    <dgm:pt modelId="{C0A4183F-893D-0843-AF63-21B9627C0C44}" type="sibTrans" cxnId="{C4EE80AD-AFD0-4B4C-98D0-2A9F2058F95B}">
      <dgm:prSet/>
      <dgm:spPr/>
      <dgm:t>
        <a:bodyPr/>
        <a:lstStyle/>
        <a:p>
          <a:endParaRPr lang="en-GB"/>
        </a:p>
      </dgm:t>
    </dgm:pt>
    <dgm:pt modelId="{9DB38F5E-8310-A24F-8725-BBAC3E8AADCB}">
      <dgm:prSet custT="1"/>
      <dgm:spPr/>
      <dgm:t>
        <a:bodyPr/>
        <a:lstStyle/>
        <a:p>
          <a:r>
            <a:rPr lang="en-GB" sz="1200" dirty="0"/>
            <a:t>Speed</a:t>
          </a:r>
        </a:p>
      </dgm:t>
    </dgm:pt>
    <dgm:pt modelId="{76AE17FC-05E2-7F4C-AE86-C72BED748916}" type="parTrans" cxnId="{252D5DE0-71B0-3243-A729-EFA15830D8E9}">
      <dgm:prSet/>
      <dgm:spPr/>
      <dgm:t>
        <a:bodyPr/>
        <a:lstStyle/>
        <a:p>
          <a:endParaRPr lang="en-GB"/>
        </a:p>
      </dgm:t>
    </dgm:pt>
    <dgm:pt modelId="{6DF126D8-A030-8345-8575-743E177D52AE}" type="sibTrans" cxnId="{252D5DE0-71B0-3243-A729-EFA15830D8E9}">
      <dgm:prSet/>
      <dgm:spPr/>
      <dgm:t>
        <a:bodyPr/>
        <a:lstStyle/>
        <a:p>
          <a:endParaRPr lang="en-GB"/>
        </a:p>
      </dgm:t>
    </dgm:pt>
    <dgm:pt modelId="{7F13DFD3-716D-3B46-9687-4F47D759373E}">
      <dgm:prSet custT="1"/>
      <dgm:spPr/>
      <dgm:t>
        <a:bodyPr/>
        <a:lstStyle/>
        <a:p>
          <a:r>
            <a:rPr lang="en-GB" sz="1200" dirty="0"/>
            <a:t>Limb position</a:t>
          </a:r>
        </a:p>
      </dgm:t>
    </dgm:pt>
    <dgm:pt modelId="{FE59B686-FC49-DE4A-A6EE-02AD8F9622A5}" type="parTrans" cxnId="{BCE2502D-433C-8B48-BDD6-C78E6D5159FE}">
      <dgm:prSet/>
      <dgm:spPr/>
      <dgm:t>
        <a:bodyPr/>
        <a:lstStyle/>
        <a:p>
          <a:endParaRPr lang="en-GB"/>
        </a:p>
      </dgm:t>
    </dgm:pt>
    <dgm:pt modelId="{6B50259D-B9D8-FE47-81DC-FFAB9160FE03}" type="sibTrans" cxnId="{BCE2502D-433C-8B48-BDD6-C78E6D5159FE}">
      <dgm:prSet/>
      <dgm:spPr/>
      <dgm:t>
        <a:bodyPr/>
        <a:lstStyle/>
        <a:p>
          <a:endParaRPr lang="en-GB"/>
        </a:p>
      </dgm:t>
    </dgm:pt>
    <dgm:pt modelId="{221B1DA7-21F0-814F-B09B-A6AD562491D8}">
      <dgm:prSet custT="1"/>
      <dgm:spPr/>
      <dgm:t>
        <a:bodyPr/>
        <a:lstStyle/>
        <a:p>
          <a:r>
            <a:rPr lang="en-GB" sz="1200" dirty="0"/>
            <a:t>Coordination</a:t>
          </a:r>
        </a:p>
      </dgm:t>
    </dgm:pt>
    <dgm:pt modelId="{0EB99CCD-F38A-7E46-A627-9631C644AEAC}" type="parTrans" cxnId="{94F27027-ADAF-2D4E-B725-F84D0FD64281}">
      <dgm:prSet/>
      <dgm:spPr/>
      <dgm:t>
        <a:bodyPr/>
        <a:lstStyle/>
        <a:p>
          <a:endParaRPr lang="en-GB"/>
        </a:p>
      </dgm:t>
    </dgm:pt>
    <dgm:pt modelId="{E8DD22B0-51B1-184D-969F-0E6EAB39ABEF}" type="sibTrans" cxnId="{94F27027-ADAF-2D4E-B725-F84D0FD64281}">
      <dgm:prSet/>
      <dgm:spPr/>
      <dgm:t>
        <a:bodyPr/>
        <a:lstStyle/>
        <a:p>
          <a:endParaRPr lang="en-GB"/>
        </a:p>
      </dgm:t>
    </dgm:pt>
    <dgm:pt modelId="{9631718F-29FE-B848-8631-116576D11806}">
      <dgm:prSet/>
      <dgm:spPr/>
      <dgm:t>
        <a:bodyPr/>
        <a:lstStyle/>
        <a:p>
          <a:r>
            <a:rPr lang="en-AU" dirty="0"/>
            <a:t>Movement Type</a:t>
          </a:r>
        </a:p>
      </dgm:t>
    </dgm:pt>
    <dgm:pt modelId="{ACB26974-B684-6A48-8EB9-B590BB0E74C3}" type="parTrans" cxnId="{EAD3E360-B274-7345-9AE1-011C18023D84}">
      <dgm:prSet/>
      <dgm:spPr/>
      <dgm:t>
        <a:bodyPr/>
        <a:lstStyle/>
        <a:p>
          <a:endParaRPr lang="en-GB"/>
        </a:p>
      </dgm:t>
    </dgm:pt>
    <dgm:pt modelId="{CBB6000F-9A9A-C240-B4F6-E0CAF2337D8A}" type="sibTrans" cxnId="{EAD3E360-B274-7345-9AE1-011C18023D84}">
      <dgm:prSet/>
      <dgm:spPr/>
      <dgm:t>
        <a:bodyPr/>
        <a:lstStyle/>
        <a:p>
          <a:endParaRPr lang="en-GB"/>
        </a:p>
      </dgm:t>
    </dgm:pt>
    <dgm:pt modelId="{C6301351-E2ED-8545-8D9E-A61EF8498ADE}">
      <dgm:prSet phldrT="[Text]"/>
      <dgm:spPr/>
      <dgm:t>
        <a:bodyPr/>
        <a:lstStyle/>
        <a:p>
          <a:endParaRPr lang="en-GB" dirty="0"/>
        </a:p>
      </dgm:t>
    </dgm:pt>
    <dgm:pt modelId="{F8684396-F41A-C64B-B078-676FFF6A802F}" type="parTrans" cxnId="{63E13E4A-35F0-9742-99DA-C2BD7569A0D7}">
      <dgm:prSet/>
      <dgm:spPr/>
      <dgm:t>
        <a:bodyPr/>
        <a:lstStyle/>
        <a:p>
          <a:endParaRPr lang="en-GB"/>
        </a:p>
      </dgm:t>
    </dgm:pt>
    <dgm:pt modelId="{C1D22854-6657-F94C-B5EF-B0CC2244BC3F}" type="sibTrans" cxnId="{63E13E4A-35F0-9742-99DA-C2BD7569A0D7}">
      <dgm:prSet/>
      <dgm:spPr/>
      <dgm:t>
        <a:bodyPr/>
        <a:lstStyle/>
        <a:p>
          <a:endParaRPr lang="en-GB"/>
        </a:p>
      </dgm:t>
    </dgm:pt>
    <dgm:pt modelId="{83C48273-1602-5444-9C9D-C21AC270B977}">
      <dgm:prSet custT="1"/>
      <dgm:spPr/>
      <dgm:t>
        <a:bodyPr/>
        <a:lstStyle/>
        <a:p>
          <a:r>
            <a:rPr lang="en-GB" sz="1200"/>
            <a:t>Reach</a:t>
          </a:r>
        </a:p>
      </dgm:t>
    </dgm:pt>
    <dgm:pt modelId="{1762B912-6B41-3746-991B-B92FBD5AEBC0}" type="parTrans" cxnId="{725ED943-91E2-0749-97CF-BE6F17D9943B}">
      <dgm:prSet/>
      <dgm:spPr/>
      <dgm:t>
        <a:bodyPr/>
        <a:lstStyle/>
        <a:p>
          <a:endParaRPr lang="en-GB"/>
        </a:p>
      </dgm:t>
    </dgm:pt>
    <dgm:pt modelId="{A9E02612-FC3B-404D-A5D8-5E27C2CB1817}" type="sibTrans" cxnId="{725ED943-91E2-0749-97CF-BE6F17D9943B}">
      <dgm:prSet/>
      <dgm:spPr/>
      <dgm:t>
        <a:bodyPr/>
        <a:lstStyle/>
        <a:p>
          <a:endParaRPr lang="en-GB"/>
        </a:p>
      </dgm:t>
    </dgm:pt>
    <dgm:pt modelId="{4654EA4F-D3AE-2743-84F8-DD9586A2FB86}">
      <dgm:prSet custT="1"/>
      <dgm:spPr/>
      <dgm:t>
        <a:bodyPr/>
        <a:lstStyle/>
        <a:p>
          <a:r>
            <a:rPr lang="en-GB" sz="1200" dirty="0"/>
            <a:t>Functional grasp</a:t>
          </a:r>
        </a:p>
      </dgm:t>
    </dgm:pt>
    <dgm:pt modelId="{8F050843-F668-E14C-85FB-2FE97BFDE19F}" type="parTrans" cxnId="{17557BAA-196D-0347-B76E-7DB92BDD1B97}">
      <dgm:prSet/>
      <dgm:spPr/>
      <dgm:t>
        <a:bodyPr/>
        <a:lstStyle/>
        <a:p>
          <a:endParaRPr lang="en-GB"/>
        </a:p>
      </dgm:t>
    </dgm:pt>
    <dgm:pt modelId="{634791A5-000F-FE4F-92B9-76830AB43811}" type="sibTrans" cxnId="{17557BAA-196D-0347-B76E-7DB92BDD1B97}">
      <dgm:prSet/>
      <dgm:spPr/>
      <dgm:t>
        <a:bodyPr/>
        <a:lstStyle/>
        <a:p>
          <a:endParaRPr lang="en-GB"/>
        </a:p>
      </dgm:t>
    </dgm:pt>
    <dgm:pt modelId="{26F5CB00-6FD4-2049-AE12-C64CB63BC0DA}">
      <dgm:prSet custT="1"/>
      <dgm:spPr/>
      <dgm:t>
        <a:bodyPr/>
        <a:lstStyle/>
        <a:p>
          <a:r>
            <a:rPr lang="en-GB" sz="1200" dirty="0"/>
            <a:t>Pincer grip</a:t>
          </a:r>
        </a:p>
      </dgm:t>
    </dgm:pt>
    <dgm:pt modelId="{9C117782-7E04-534B-9870-D0D1CB19D84F}" type="parTrans" cxnId="{516FB25A-B9FF-8744-864D-ECBCA325F1DD}">
      <dgm:prSet/>
      <dgm:spPr/>
      <dgm:t>
        <a:bodyPr/>
        <a:lstStyle/>
        <a:p>
          <a:endParaRPr lang="en-GB"/>
        </a:p>
      </dgm:t>
    </dgm:pt>
    <dgm:pt modelId="{788EFF43-F723-2742-8B81-885C0FD18506}" type="sibTrans" cxnId="{516FB25A-B9FF-8744-864D-ECBCA325F1DD}">
      <dgm:prSet/>
      <dgm:spPr/>
      <dgm:t>
        <a:bodyPr/>
        <a:lstStyle/>
        <a:p>
          <a:endParaRPr lang="en-GB"/>
        </a:p>
      </dgm:t>
    </dgm:pt>
    <dgm:pt modelId="{0645D6A0-12A1-F349-89AD-FF3F74913B8D}">
      <dgm:prSet phldrT="[Text]" custT="1"/>
      <dgm:spPr/>
      <dgm:t>
        <a:bodyPr/>
        <a:lstStyle/>
        <a:p>
          <a:r>
            <a:rPr lang="en-AU" sz="1200" dirty="0"/>
            <a:t>Positioning of arm and hand/fingers for task</a:t>
          </a:r>
          <a:endParaRPr lang="en-GB" sz="1200" dirty="0"/>
        </a:p>
      </dgm:t>
    </dgm:pt>
    <dgm:pt modelId="{195D0D73-15BD-3B45-B711-299F30F8619F}" type="parTrans" cxnId="{BA9D803E-17E7-764A-A639-B1A530EC74DE}">
      <dgm:prSet/>
      <dgm:spPr/>
      <dgm:t>
        <a:bodyPr/>
        <a:lstStyle/>
        <a:p>
          <a:endParaRPr lang="en-GB"/>
        </a:p>
      </dgm:t>
    </dgm:pt>
    <dgm:pt modelId="{7CF4453F-34AE-ED48-A789-50BDE3AD7AB0}" type="sibTrans" cxnId="{BA9D803E-17E7-764A-A639-B1A530EC74DE}">
      <dgm:prSet/>
      <dgm:spPr/>
      <dgm:t>
        <a:bodyPr/>
        <a:lstStyle/>
        <a:p>
          <a:endParaRPr lang="en-GB"/>
        </a:p>
      </dgm:t>
    </dgm:pt>
    <dgm:pt modelId="{3FC5E156-C6F2-0F4D-B10D-F348865B70EA}">
      <dgm:prSet phldrT="[Text]" custT="1"/>
      <dgm:spPr/>
      <dgm:t>
        <a:bodyPr/>
        <a:lstStyle/>
        <a:p>
          <a:r>
            <a:rPr lang="en-AU" sz="1200" dirty="0"/>
            <a:t>Differentiate movements that involve objects</a:t>
          </a:r>
          <a:endParaRPr lang="en-GB" sz="1200" dirty="0"/>
        </a:p>
      </dgm:t>
    </dgm:pt>
    <dgm:pt modelId="{37D9AC92-48FD-224B-8112-22F237238591}" type="parTrans" cxnId="{6A114001-4EAE-BB44-AD60-FA860811F196}">
      <dgm:prSet/>
      <dgm:spPr/>
      <dgm:t>
        <a:bodyPr/>
        <a:lstStyle/>
        <a:p>
          <a:endParaRPr lang="en-GB"/>
        </a:p>
      </dgm:t>
    </dgm:pt>
    <dgm:pt modelId="{EAB5D757-F818-5749-9833-85814FCA5EF6}" type="sibTrans" cxnId="{6A114001-4EAE-BB44-AD60-FA860811F196}">
      <dgm:prSet/>
      <dgm:spPr/>
      <dgm:t>
        <a:bodyPr/>
        <a:lstStyle/>
        <a:p>
          <a:endParaRPr lang="en-GB"/>
        </a:p>
      </dgm:t>
    </dgm:pt>
    <dgm:pt modelId="{5FEF8F7C-1830-8741-AE2D-1D6F68E1C43F}" type="pres">
      <dgm:prSet presAssocID="{24DBED35-1350-1940-92C8-5239A3AE5CAF}" presName="cycleMatrixDiagram" presStyleCnt="0">
        <dgm:presLayoutVars>
          <dgm:chMax val="1"/>
          <dgm:dir/>
          <dgm:animLvl val="lvl"/>
          <dgm:resizeHandles val="exact"/>
        </dgm:presLayoutVars>
      </dgm:prSet>
      <dgm:spPr/>
    </dgm:pt>
    <dgm:pt modelId="{6B643F6F-91FA-9A47-B050-3ED87BB3AF36}" type="pres">
      <dgm:prSet presAssocID="{24DBED35-1350-1940-92C8-5239A3AE5CAF}" presName="children" presStyleCnt="0"/>
      <dgm:spPr/>
    </dgm:pt>
    <dgm:pt modelId="{92948FAF-9498-7F4B-AA39-19DE1C1553A3}" type="pres">
      <dgm:prSet presAssocID="{24DBED35-1350-1940-92C8-5239A3AE5CAF}" presName="child1group" presStyleCnt="0"/>
      <dgm:spPr/>
    </dgm:pt>
    <dgm:pt modelId="{F9C70CAF-EB13-0A45-8E84-8A2ADC96BA7D}" type="pres">
      <dgm:prSet presAssocID="{24DBED35-1350-1940-92C8-5239A3AE5CAF}" presName="child1" presStyleLbl="bgAcc1" presStyleIdx="0" presStyleCnt="4"/>
      <dgm:spPr/>
    </dgm:pt>
    <dgm:pt modelId="{3B3B8AEF-C501-F347-BA80-4A18DC47ECF1}" type="pres">
      <dgm:prSet presAssocID="{24DBED35-1350-1940-92C8-5239A3AE5CAF}" presName="child1Text" presStyleLbl="bgAcc1" presStyleIdx="0" presStyleCnt="4">
        <dgm:presLayoutVars>
          <dgm:bulletEnabled val="1"/>
        </dgm:presLayoutVars>
      </dgm:prSet>
      <dgm:spPr/>
    </dgm:pt>
    <dgm:pt modelId="{B7BDDC10-1376-E748-B648-A8149E69ADFC}" type="pres">
      <dgm:prSet presAssocID="{24DBED35-1350-1940-92C8-5239A3AE5CAF}" presName="child2group" presStyleCnt="0"/>
      <dgm:spPr/>
    </dgm:pt>
    <dgm:pt modelId="{AC3481D5-50A3-4B4E-B4B8-1AA68C5028E2}" type="pres">
      <dgm:prSet presAssocID="{24DBED35-1350-1940-92C8-5239A3AE5CAF}" presName="child2" presStyleLbl="bgAcc1" presStyleIdx="1" presStyleCnt="4"/>
      <dgm:spPr/>
    </dgm:pt>
    <dgm:pt modelId="{3BC86AA8-BAFF-A545-86B9-E6A5467DAD8F}" type="pres">
      <dgm:prSet presAssocID="{24DBED35-1350-1940-92C8-5239A3AE5CAF}" presName="child2Text" presStyleLbl="bgAcc1" presStyleIdx="1" presStyleCnt="4">
        <dgm:presLayoutVars>
          <dgm:bulletEnabled val="1"/>
        </dgm:presLayoutVars>
      </dgm:prSet>
      <dgm:spPr/>
    </dgm:pt>
    <dgm:pt modelId="{30F14372-38C4-7B41-A5C1-1B6A8B9E8889}" type="pres">
      <dgm:prSet presAssocID="{24DBED35-1350-1940-92C8-5239A3AE5CAF}" presName="child3group" presStyleCnt="0"/>
      <dgm:spPr/>
    </dgm:pt>
    <dgm:pt modelId="{D25DFC73-1031-6349-A787-1039302E1850}" type="pres">
      <dgm:prSet presAssocID="{24DBED35-1350-1940-92C8-5239A3AE5CAF}" presName="child3" presStyleLbl="bgAcc1" presStyleIdx="2" presStyleCnt="4"/>
      <dgm:spPr/>
    </dgm:pt>
    <dgm:pt modelId="{30C0601D-015C-B549-8D71-464F59EFAD26}" type="pres">
      <dgm:prSet presAssocID="{24DBED35-1350-1940-92C8-5239A3AE5CAF}" presName="child3Text" presStyleLbl="bgAcc1" presStyleIdx="2" presStyleCnt="4">
        <dgm:presLayoutVars>
          <dgm:bulletEnabled val="1"/>
        </dgm:presLayoutVars>
      </dgm:prSet>
      <dgm:spPr/>
    </dgm:pt>
    <dgm:pt modelId="{FFC1DEF3-2063-AC41-A97B-2B6E4285BF8D}" type="pres">
      <dgm:prSet presAssocID="{24DBED35-1350-1940-92C8-5239A3AE5CAF}" presName="child4group" presStyleCnt="0"/>
      <dgm:spPr/>
    </dgm:pt>
    <dgm:pt modelId="{C5B1D7F0-608B-BF4F-A773-30E4152100C9}" type="pres">
      <dgm:prSet presAssocID="{24DBED35-1350-1940-92C8-5239A3AE5CAF}" presName="child4" presStyleLbl="bgAcc1" presStyleIdx="3" presStyleCnt="4"/>
      <dgm:spPr/>
    </dgm:pt>
    <dgm:pt modelId="{CD2C655B-2672-C54F-9845-16A9B83E9204}" type="pres">
      <dgm:prSet presAssocID="{24DBED35-1350-1940-92C8-5239A3AE5CAF}" presName="child4Text" presStyleLbl="bgAcc1" presStyleIdx="3" presStyleCnt="4">
        <dgm:presLayoutVars>
          <dgm:bulletEnabled val="1"/>
        </dgm:presLayoutVars>
      </dgm:prSet>
      <dgm:spPr/>
    </dgm:pt>
    <dgm:pt modelId="{99977DD5-98ED-CF45-ADA6-E6AD80071EEB}" type="pres">
      <dgm:prSet presAssocID="{24DBED35-1350-1940-92C8-5239A3AE5CAF}" presName="childPlaceholder" presStyleCnt="0"/>
      <dgm:spPr/>
    </dgm:pt>
    <dgm:pt modelId="{7FFCCEE8-B76A-934B-B1CD-C3D0E0DDBDC2}" type="pres">
      <dgm:prSet presAssocID="{24DBED35-1350-1940-92C8-5239A3AE5CAF}" presName="circle" presStyleCnt="0"/>
      <dgm:spPr/>
    </dgm:pt>
    <dgm:pt modelId="{149DFC9B-E025-A048-9C5D-67D0B19F63B1}" type="pres">
      <dgm:prSet presAssocID="{24DBED35-1350-1940-92C8-5239A3AE5CAF}" presName="quadrant1" presStyleLbl="node1" presStyleIdx="0" presStyleCnt="4">
        <dgm:presLayoutVars>
          <dgm:chMax val="1"/>
          <dgm:bulletEnabled val="1"/>
        </dgm:presLayoutVars>
      </dgm:prSet>
      <dgm:spPr/>
    </dgm:pt>
    <dgm:pt modelId="{C7ACA04E-9393-964E-90EE-E5F6070C6867}" type="pres">
      <dgm:prSet presAssocID="{24DBED35-1350-1940-92C8-5239A3AE5CAF}" presName="quadrant2" presStyleLbl="node1" presStyleIdx="1" presStyleCnt="4">
        <dgm:presLayoutVars>
          <dgm:chMax val="1"/>
          <dgm:bulletEnabled val="1"/>
        </dgm:presLayoutVars>
      </dgm:prSet>
      <dgm:spPr/>
    </dgm:pt>
    <dgm:pt modelId="{1236B64E-A86B-C84F-807D-E0A181F3C6FE}" type="pres">
      <dgm:prSet presAssocID="{24DBED35-1350-1940-92C8-5239A3AE5CAF}" presName="quadrant3" presStyleLbl="node1" presStyleIdx="2" presStyleCnt="4">
        <dgm:presLayoutVars>
          <dgm:chMax val="1"/>
          <dgm:bulletEnabled val="1"/>
        </dgm:presLayoutVars>
      </dgm:prSet>
      <dgm:spPr/>
    </dgm:pt>
    <dgm:pt modelId="{AD81BA2E-048B-064F-9BD5-5CE022CEC8F0}" type="pres">
      <dgm:prSet presAssocID="{24DBED35-1350-1940-92C8-5239A3AE5CAF}" presName="quadrant4" presStyleLbl="node1" presStyleIdx="3" presStyleCnt="4">
        <dgm:presLayoutVars>
          <dgm:chMax val="1"/>
          <dgm:bulletEnabled val="1"/>
        </dgm:presLayoutVars>
      </dgm:prSet>
      <dgm:spPr/>
    </dgm:pt>
    <dgm:pt modelId="{5FCBF767-F6FF-F34A-AD1A-EC2C2D7D75B2}" type="pres">
      <dgm:prSet presAssocID="{24DBED35-1350-1940-92C8-5239A3AE5CAF}" presName="quadrantPlaceholder" presStyleCnt="0"/>
      <dgm:spPr/>
    </dgm:pt>
    <dgm:pt modelId="{2AE40E37-5F0B-AD42-82C8-9B26D209C933}" type="pres">
      <dgm:prSet presAssocID="{24DBED35-1350-1940-92C8-5239A3AE5CAF}" presName="center1" presStyleLbl="fgShp" presStyleIdx="0" presStyleCnt="2"/>
      <dgm:spPr/>
    </dgm:pt>
    <dgm:pt modelId="{84D68879-7023-9A47-A8EB-93BD10184532}" type="pres">
      <dgm:prSet presAssocID="{24DBED35-1350-1940-92C8-5239A3AE5CAF}" presName="center2" presStyleLbl="fgShp" presStyleIdx="1" presStyleCnt="2"/>
      <dgm:spPr/>
    </dgm:pt>
  </dgm:ptLst>
  <dgm:cxnLst>
    <dgm:cxn modelId="{6A114001-4EAE-BB44-AD60-FA860811F196}" srcId="{2D5A38A0-F0DC-5648-A5A2-99554DA9371E}" destId="{3FC5E156-C6F2-0F4D-B10D-F348865B70EA}" srcOrd="2" destOrd="0" parTransId="{37D9AC92-48FD-224B-8112-22F237238591}" sibTransId="{EAB5D757-F818-5749-9833-85814FCA5EF6}"/>
    <dgm:cxn modelId="{0F7F9D02-2639-4241-909B-6F050360199D}" srcId="{1E492C5B-A543-BB40-A38F-3C943D89ACC8}" destId="{8F83E298-3899-EF43-9E36-5BE0CD8F543B}" srcOrd="2" destOrd="0" parTransId="{D9A29F1C-90C6-EF43-8753-529BAE36F50D}" sibTransId="{3AE5FA7E-F1CE-064F-8D3B-24849A26F1FE}"/>
    <dgm:cxn modelId="{7D65A804-AEA9-544E-8232-F6D44F5D4882}" type="presOf" srcId="{0645D6A0-12A1-F349-89AD-FF3F74913B8D}" destId="{D25DFC73-1031-6349-A787-1039302E1850}" srcOrd="0" destOrd="1" presId="urn:microsoft.com/office/officeart/2005/8/layout/cycle4"/>
    <dgm:cxn modelId="{4C4DFE08-7F97-9C48-B358-0B72C703E6AC}" type="presOf" srcId="{4B8EA80F-BCA4-004F-8697-2AB0D06B53E4}" destId="{30C0601D-015C-B549-8D71-464F59EFAD26}" srcOrd="1" destOrd="0" presId="urn:microsoft.com/office/officeart/2005/8/layout/cycle4"/>
    <dgm:cxn modelId="{E4130C0A-A79F-4D47-B1BA-1DFE5711ED5A}" type="presOf" srcId="{0A6C40D5-1A8A-D34F-926A-0B06179A9A71}" destId="{AC3481D5-50A3-4B4E-B4B8-1AA68C5028E2}" srcOrd="0" destOrd="1" presId="urn:microsoft.com/office/officeart/2005/8/layout/cycle4"/>
    <dgm:cxn modelId="{BF4F510D-F735-6F4D-8BAE-E707ED8F905C}" srcId="{24DBED35-1350-1940-92C8-5239A3AE5CAF}" destId="{2D5A38A0-F0DC-5648-A5A2-99554DA9371E}" srcOrd="2" destOrd="0" parTransId="{9656ADBF-0FBD-FA48-8C94-E7AED42254E1}" sibTransId="{FEFFF8BD-5B42-F741-91D7-790F3D7BEC8C}"/>
    <dgm:cxn modelId="{C5F1CB0F-8F94-C046-9761-BF9108FBDAD0}" type="presOf" srcId="{780AAF2E-BA6C-2449-A478-D484F8F7C64B}" destId="{3BC86AA8-BAFF-A545-86B9-E6A5467DAD8F}" srcOrd="1" destOrd="0" presId="urn:microsoft.com/office/officeart/2005/8/layout/cycle4"/>
    <dgm:cxn modelId="{A6967810-7604-D74C-9E17-7A84901AB366}" type="presOf" srcId="{26F5CB00-6FD4-2049-AE12-C64CB63BC0DA}" destId="{CD2C655B-2672-C54F-9845-16A9B83E9204}" srcOrd="1" destOrd="2" presId="urn:microsoft.com/office/officeart/2005/8/layout/cycle4"/>
    <dgm:cxn modelId="{844A8E10-9AB6-1144-AEFE-CB4533D9DB9C}" type="presOf" srcId="{DFD7F83D-18E4-7544-AAEA-A7628ABF7418}" destId="{F9C70CAF-EB13-0A45-8E84-8A2ADC96BA7D}" srcOrd="0" destOrd="1" presId="urn:microsoft.com/office/officeart/2005/8/layout/cycle4"/>
    <dgm:cxn modelId="{05674C11-AC37-A74B-B2B4-920309798CB0}" srcId="{24DBED35-1350-1940-92C8-5239A3AE5CAF}" destId="{43633A17-0FD3-8E41-8A9A-5CBB31A8268E}" srcOrd="0" destOrd="0" parTransId="{65174623-D5CF-A343-A16D-983CAED611C8}" sibTransId="{8F51715F-2B74-A745-B7E2-DC06671356AD}"/>
    <dgm:cxn modelId="{2CDA4C12-AF88-0F41-BAFC-33711849AD6E}" type="presOf" srcId="{83C48273-1602-5444-9C9D-C21AC270B977}" destId="{CD2C655B-2672-C54F-9845-16A9B83E9204}" srcOrd="1" destOrd="0" presId="urn:microsoft.com/office/officeart/2005/8/layout/cycle4"/>
    <dgm:cxn modelId="{45DF2E1A-EDCE-C54E-9812-EB5CAAAF1D4A}" type="presOf" srcId="{3FC5E156-C6F2-0F4D-B10D-F348865B70EA}" destId="{30C0601D-015C-B549-8D71-464F59EFAD26}" srcOrd="1" destOrd="2" presId="urn:microsoft.com/office/officeart/2005/8/layout/cycle4"/>
    <dgm:cxn modelId="{94F27027-ADAF-2D4E-B725-F84D0FD64281}" srcId="{83675A84-F06F-C740-942B-089FAAF6197E}" destId="{221B1DA7-21F0-814F-B09B-A6AD562491D8}" srcOrd="4" destOrd="0" parTransId="{0EB99CCD-F38A-7E46-A627-9631C644AEAC}" sibTransId="{E8DD22B0-51B1-184D-969F-0E6EAB39ABEF}"/>
    <dgm:cxn modelId="{BCE2502D-433C-8B48-BDD6-C78E6D5159FE}" srcId="{83675A84-F06F-C740-942B-089FAAF6197E}" destId="{7F13DFD3-716D-3B46-9687-4F47D759373E}" srcOrd="3" destOrd="0" parTransId="{FE59B686-FC49-DE4A-A6EE-02AD8F9622A5}" sibTransId="{6B50259D-B9D8-FE47-81DC-FFAB9160FE03}"/>
    <dgm:cxn modelId="{3CD3832F-16D9-8744-86A2-67E045D5E151}" type="presOf" srcId="{43633A17-0FD3-8E41-8A9A-5CBB31A8268E}" destId="{149DFC9B-E025-A048-9C5D-67D0B19F63B1}" srcOrd="0" destOrd="0" presId="urn:microsoft.com/office/officeart/2005/8/layout/cycle4"/>
    <dgm:cxn modelId="{35BE2C30-9F75-E143-9A3E-4FB1373CA395}" srcId="{1E492C5B-A543-BB40-A38F-3C943D89ACC8}" destId="{DFD7F83D-18E4-7544-AAEA-A7628ABF7418}" srcOrd="0" destOrd="0" parTransId="{1B53F0C8-7EA7-5B47-9F02-4B7C098C435D}" sibTransId="{DAF62245-1F8D-324F-9EA3-5EF77C32B16F}"/>
    <dgm:cxn modelId="{03AEFB31-90BC-2049-99FD-6C27910D3DA9}" type="presOf" srcId="{780AAF2E-BA6C-2449-A478-D484F8F7C64B}" destId="{AC3481D5-50A3-4B4E-B4B8-1AA68C5028E2}" srcOrd="0" destOrd="0" presId="urn:microsoft.com/office/officeart/2005/8/layout/cycle4"/>
    <dgm:cxn modelId="{BA9D803E-17E7-764A-A639-B1A530EC74DE}" srcId="{2D5A38A0-F0DC-5648-A5A2-99554DA9371E}" destId="{0645D6A0-12A1-F349-89AD-FF3F74913B8D}" srcOrd="1" destOrd="0" parTransId="{195D0D73-15BD-3B45-B711-299F30F8619F}" sibTransId="{7CF4453F-34AE-ED48-A789-50BDE3AD7AB0}"/>
    <dgm:cxn modelId="{7E81BA3E-2B4A-4B4A-8F6E-CCEA84058D7E}" type="presOf" srcId="{2D5A38A0-F0DC-5648-A5A2-99554DA9371E}" destId="{1236B64E-A86B-C84F-807D-E0A181F3C6FE}" srcOrd="0" destOrd="0" presId="urn:microsoft.com/office/officeart/2005/8/layout/cycle4"/>
    <dgm:cxn modelId="{725ED943-91E2-0749-97CF-BE6F17D9943B}" srcId="{9631718F-29FE-B848-8631-116576D11806}" destId="{83C48273-1602-5444-9C9D-C21AC270B977}" srcOrd="0" destOrd="0" parTransId="{1762B912-6B41-3746-991B-B92FBD5AEBC0}" sibTransId="{A9E02612-FC3B-404D-A5D8-5E27C2CB1817}"/>
    <dgm:cxn modelId="{63E13E4A-35F0-9742-99DA-C2BD7569A0D7}" srcId="{24DBED35-1350-1940-92C8-5239A3AE5CAF}" destId="{C6301351-E2ED-8545-8D9E-A61EF8498ADE}" srcOrd="5" destOrd="0" parTransId="{F8684396-F41A-C64B-B078-676FFF6A802F}" sibTransId="{C1D22854-6657-F94C-B5EF-B0CC2244BC3F}"/>
    <dgm:cxn modelId="{A572014F-84DA-B447-988E-430692177013}" type="presOf" srcId="{C015BBE3-F645-5B43-9EE2-CDA5B5CA8DA4}" destId="{3B3B8AEF-C501-F347-BA80-4A18DC47ECF1}" srcOrd="1" destOrd="2" presId="urn:microsoft.com/office/officeart/2005/8/layout/cycle4"/>
    <dgm:cxn modelId="{E79C584F-AFC0-5646-AD9B-3567AEBA6919}" srcId="{2D5A38A0-F0DC-5648-A5A2-99554DA9371E}" destId="{4B8EA80F-BCA4-004F-8697-2AB0D06B53E4}" srcOrd="0" destOrd="0" parTransId="{489F5A05-380B-D94E-98AF-7D6ECB7B66EC}" sibTransId="{87FD7EB1-8221-5A40-9733-144C299070C6}"/>
    <dgm:cxn modelId="{516FB25A-B9FF-8744-864D-ECBCA325F1DD}" srcId="{9631718F-29FE-B848-8631-116576D11806}" destId="{26F5CB00-6FD4-2049-AE12-C64CB63BC0DA}" srcOrd="2" destOrd="0" parTransId="{9C117782-7E04-534B-9870-D0D1CB19D84F}" sibTransId="{788EFF43-F723-2742-8B81-885C0FD18506}"/>
    <dgm:cxn modelId="{EAD3E360-B274-7345-9AE1-011C18023D84}" srcId="{24DBED35-1350-1940-92C8-5239A3AE5CAF}" destId="{9631718F-29FE-B848-8631-116576D11806}" srcOrd="3" destOrd="0" parTransId="{ACB26974-B684-6A48-8EB9-B590BB0E74C3}" sibTransId="{CBB6000F-9A9A-C240-B4F6-E0CAF2337D8A}"/>
    <dgm:cxn modelId="{E7AA0967-5D84-4B4F-9CB2-28035854C650}" type="presOf" srcId="{7F13DFD3-716D-3B46-9687-4F47D759373E}" destId="{3BC86AA8-BAFF-A545-86B9-E6A5467DAD8F}" srcOrd="1" destOrd="3" presId="urn:microsoft.com/office/officeart/2005/8/layout/cycle4"/>
    <dgm:cxn modelId="{AA8BEA69-E494-284B-AF01-2B1B0CF7830F}" type="presOf" srcId="{83675A84-F06F-C740-942B-089FAAF6197E}" destId="{C7ACA04E-9393-964E-90EE-E5F6070C6867}" srcOrd="0" destOrd="0" presId="urn:microsoft.com/office/officeart/2005/8/layout/cycle4"/>
    <dgm:cxn modelId="{E4A39F6C-5A87-4043-A665-D2E6A80A336F}" type="presOf" srcId="{3FC5E156-C6F2-0F4D-B10D-F348865B70EA}" destId="{D25DFC73-1031-6349-A787-1039302E1850}" srcOrd="0" destOrd="2" presId="urn:microsoft.com/office/officeart/2005/8/layout/cycle4"/>
    <dgm:cxn modelId="{A0C01176-4DB5-9B47-B1E5-998476D8CB08}" type="presOf" srcId="{1E492C5B-A543-BB40-A38F-3C943D89ACC8}" destId="{F9C70CAF-EB13-0A45-8E84-8A2ADC96BA7D}" srcOrd="0" destOrd="0" presId="urn:microsoft.com/office/officeart/2005/8/layout/cycle4"/>
    <dgm:cxn modelId="{17197D7A-E011-EF48-B40F-F2D92EE52D6C}" srcId="{24DBED35-1350-1940-92C8-5239A3AE5CAF}" destId="{83675A84-F06F-C740-942B-089FAAF6197E}" srcOrd="1" destOrd="0" parTransId="{0CB4839A-FF2B-E94F-AD67-F22F4AC21D87}" sibTransId="{289B9B62-83B7-9541-91F4-8E4198C47CED}"/>
    <dgm:cxn modelId="{801DD084-7A2C-3C41-A840-7CC9F9C5A205}" type="presOf" srcId="{9631718F-29FE-B848-8631-116576D11806}" destId="{AD81BA2E-048B-064F-9BD5-5CE022CEC8F0}" srcOrd="0" destOrd="0" presId="urn:microsoft.com/office/officeart/2005/8/layout/cycle4"/>
    <dgm:cxn modelId="{3469E084-7800-3F4B-9043-74F548333721}" type="presOf" srcId="{C015BBE3-F645-5B43-9EE2-CDA5B5CA8DA4}" destId="{F9C70CAF-EB13-0A45-8E84-8A2ADC96BA7D}" srcOrd="0" destOrd="2" presId="urn:microsoft.com/office/officeart/2005/8/layout/cycle4"/>
    <dgm:cxn modelId="{6969D889-0ED8-854D-AA60-35F160EFED65}" srcId="{43633A17-0FD3-8E41-8A9A-5CBB31A8268E}" destId="{1E492C5B-A543-BB40-A38F-3C943D89ACC8}" srcOrd="0" destOrd="0" parTransId="{5D800650-CA0A-9A4F-9C60-618E7CC830F5}" sibTransId="{83D79D17-4490-2744-A146-337E6F8BB0BE}"/>
    <dgm:cxn modelId="{FE3F0E92-7A06-3F42-A5D8-57F4E5919B46}" type="presOf" srcId="{8F83E298-3899-EF43-9E36-5BE0CD8F543B}" destId="{F9C70CAF-EB13-0A45-8E84-8A2ADC96BA7D}" srcOrd="0" destOrd="3" presId="urn:microsoft.com/office/officeart/2005/8/layout/cycle4"/>
    <dgm:cxn modelId="{A805D7A4-0608-DA41-A8AB-E4CD4A2434B9}" srcId="{C6301351-E2ED-8545-8D9E-A61EF8498ADE}" destId="{493A8B16-C253-3944-80C3-D22C81293CCD}" srcOrd="0" destOrd="0" parTransId="{2A53A5F1-7B71-324A-A6E9-9501F598C492}" sibTransId="{F11CD371-55AF-F442-81F4-B7F8CADEAD93}"/>
    <dgm:cxn modelId="{17557BAA-196D-0347-B76E-7DB92BDD1B97}" srcId="{9631718F-29FE-B848-8631-116576D11806}" destId="{4654EA4F-D3AE-2743-84F8-DD9586A2FB86}" srcOrd="1" destOrd="0" parTransId="{8F050843-F668-E14C-85FB-2FE97BFDE19F}" sibTransId="{634791A5-000F-FE4F-92B9-76830AB43811}"/>
    <dgm:cxn modelId="{C4EE80AD-AFD0-4B4C-98D0-2A9F2058F95B}" srcId="{83675A84-F06F-C740-942B-089FAAF6197E}" destId="{0A6C40D5-1A8A-D34F-926A-0B06179A9A71}" srcOrd="1" destOrd="0" parTransId="{FAF98751-F7D2-E64D-815E-2F1A42B5B481}" sibTransId="{C0A4183F-893D-0843-AF63-21B9627C0C44}"/>
    <dgm:cxn modelId="{A94D0BB2-7AA2-894E-B782-AA6B62D294A5}" type="presOf" srcId="{4B8EA80F-BCA4-004F-8697-2AB0D06B53E4}" destId="{D25DFC73-1031-6349-A787-1039302E1850}" srcOrd="0" destOrd="0" presId="urn:microsoft.com/office/officeart/2005/8/layout/cycle4"/>
    <dgm:cxn modelId="{A45E89B7-A685-7F47-AC4F-2EF6B3574025}" type="presOf" srcId="{24DBED35-1350-1940-92C8-5239A3AE5CAF}" destId="{5FEF8F7C-1830-8741-AE2D-1D6F68E1C43F}" srcOrd="0" destOrd="0" presId="urn:microsoft.com/office/officeart/2005/8/layout/cycle4"/>
    <dgm:cxn modelId="{B07438B8-87D6-2749-8FD3-BCA1EE607788}" srcId="{1E492C5B-A543-BB40-A38F-3C943D89ACC8}" destId="{C015BBE3-F645-5B43-9EE2-CDA5B5CA8DA4}" srcOrd="1" destOrd="0" parTransId="{FE8CD0B1-33B7-2348-BDDC-5BA2611848C9}" sibTransId="{E79DDBFC-19F9-C148-9F03-F36F89A9F8A8}"/>
    <dgm:cxn modelId="{9EF4E1BD-A5D7-FF4F-90C8-208C8DBCB7A0}" type="presOf" srcId="{0A6C40D5-1A8A-D34F-926A-0B06179A9A71}" destId="{3BC86AA8-BAFF-A545-86B9-E6A5467DAD8F}" srcOrd="1" destOrd="1" presId="urn:microsoft.com/office/officeart/2005/8/layout/cycle4"/>
    <dgm:cxn modelId="{544B7DBF-602B-DC45-9D94-6A5C3D1882A6}" type="presOf" srcId="{DFD7F83D-18E4-7544-AAEA-A7628ABF7418}" destId="{3B3B8AEF-C501-F347-BA80-4A18DC47ECF1}" srcOrd="1" destOrd="1" presId="urn:microsoft.com/office/officeart/2005/8/layout/cycle4"/>
    <dgm:cxn modelId="{6AE88FC2-9369-6D4C-9374-F3E79C70A428}" type="presOf" srcId="{4654EA4F-D3AE-2743-84F8-DD9586A2FB86}" destId="{C5B1D7F0-608B-BF4F-A773-30E4152100C9}" srcOrd="0" destOrd="1" presId="urn:microsoft.com/office/officeart/2005/8/layout/cycle4"/>
    <dgm:cxn modelId="{F3FAD0C2-E008-1F42-8911-C5E3A26606EF}" type="presOf" srcId="{83C48273-1602-5444-9C9D-C21AC270B977}" destId="{C5B1D7F0-608B-BF4F-A773-30E4152100C9}" srcOrd="0" destOrd="0" presId="urn:microsoft.com/office/officeart/2005/8/layout/cycle4"/>
    <dgm:cxn modelId="{EAC031C4-7692-604C-97CB-8E2C4D6C5559}" type="presOf" srcId="{9DB38F5E-8310-A24F-8725-BBAC3E8AADCB}" destId="{3BC86AA8-BAFF-A545-86B9-E6A5467DAD8F}" srcOrd="1" destOrd="2" presId="urn:microsoft.com/office/officeart/2005/8/layout/cycle4"/>
    <dgm:cxn modelId="{B3F35CCC-62BD-C04C-95D5-E358C2CF692A}" srcId="{83675A84-F06F-C740-942B-089FAAF6197E}" destId="{780AAF2E-BA6C-2449-A478-D484F8F7C64B}" srcOrd="0" destOrd="0" parTransId="{39D0FC27-1FA4-F844-910F-66D616EE73B1}" sibTransId="{1291C248-ECB1-D741-9DDB-217D61E058EC}"/>
    <dgm:cxn modelId="{95B954D8-42F3-0443-BFE7-0A281112CC4A}" srcId="{24DBED35-1350-1940-92C8-5239A3AE5CAF}" destId="{D7AF843F-2184-BD43-B2D2-2EE829177976}" srcOrd="4" destOrd="0" parTransId="{F294804A-32BF-8146-8AEC-3677FF578EE5}" sibTransId="{A9043019-07E8-E04B-BA64-5484BA33376C}"/>
    <dgm:cxn modelId="{2D6912D9-78CD-CC47-929E-EA7CD55D33CC}" type="presOf" srcId="{221B1DA7-21F0-814F-B09B-A6AD562491D8}" destId="{3BC86AA8-BAFF-A545-86B9-E6A5467DAD8F}" srcOrd="1" destOrd="4" presId="urn:microsoft.com/office/officeart/2005/8/layout/cycle4"/>
    <dgm:cxn modelId="{29C95FDA-58AA-964D-A4AA-F1D94421312D}" type="presOf" srcId="{0645D6A0-12A1-F349-89AD-FF3F74913B8D}" destId="{30C0601D-015C-B549-8D71-464F59EFAD26}" srcOrd="1" destOrd="1" presId="urn:microsoft.com/office/officeart/2005/8/layout/cycle4"/>
    <dgm:cxn modelId="{16E6E0DA-AD5B-C446-91C0-2FE580A2E6B4}" type="presOf" srcId="{1E492C5B-A543-BB40-A38F-3C943D89ACC8}" destId="{3B3B8AEF-C501-F347-BA80-4A18DC47ECF1}" srcOrd="1" destOrd="0" presId="urn:microsoft.com/office/officeart/2005/8/layout/cycle4"/>
    <dgm:cxn modelId="{252D5DE0-71B0-3243-A729-EFA15830D8E9}" srcId="{83675A84-F06F-C740-942B-089FAAF6197E}" destId="{9DB38F5E-8310-A24F-8725-BBAC3E8AADCB}" srcOrd="2" destOrd="0" parTransId="{76AE17FC-05E2-7F4C-AE86-C72BED748916}" sibTransId="{6DF126D8-A030-8345-8575-743E177D52AE}"/>
    <dgm:cxn modelId="{7B139AE6-FF3B-CF46-92EF-0AD6BABDB6CE}" type="presOf" srcId="{7F13DFD3-716D-3B46-9687-4F47D759373E}" destId="{AC3481D5-50A3-4B4E-B4B8-1AA68C5028E2}" srcOrd="0" destOrd="3" presId="urn:microsoft.com/office/officeart/2005/8/layout/cycle4"/>
    <dgm:cxn modelId="{252087E8-D8D8-9E4B-AD21-DC57C7ABFA90}" type="presOf" srcId="{9DB38F5E-8310-A24F-8725-BBAC3E8AADCB}" destId="{AC3481D5-50A3-4B4E-B4B8-1AA68C5028E2}" srcOrd="0" destOrd="2" presId="urn:microsoft.com/office/officeart/2005/8/layout/cycle4"/>
    <dgm:cxn modelId="{8ACAE1EF-9CE7-DF4B-9E05-6B30F293F595}" type="presOf" srcId="{26F5CB00-6FD4-2049-AE12-C64CB63BC0DA}" destId="{C5B1D7F0-608B-BF4F-A773-30E4152100C9}" srcOrd="0" destOrd="2" presId="urn:microsoft.com/office/officeart/2005/8/layout/cycle4"/>
    <dgm:cxn modelId="{21A5D8F2-42D5-FC47-A2EE-F1E9459B4EDA}" type="presOf" srcId="{221B1DA7-21F0-814F-B09B-A6AD562491D8}" destId="{AC3481D5-50A3-4B4E-B4B8-1AA68C5028E2}" srcOrd="0" destOrd="4" presId="urn:microsoft.com/office/officeart/2005/8/layout/cycle4"/>
    <dgm:cxn modelId="{5D3EE4F5-52E0-3F40-9B8A-68A8C6DBC3D9}" type="presOf" srcId="{4654EA4F-D3AE-2743-84F8-DD9586A2FB86}" destId="{CD2C655B-2672-C54F-9845-16A9B83E9204}" srcOrd="1" destOrd="1" presId="urn:microsoft.com/office/officeart/2005/8/layout/cycle4"/>
    <dgm:cxn modelId="{DB49EBF9-E9AD-9143-8DAA-09CA981148E2}" type="presOf" srcId="{8F83E298-3899-EF43-9E36-5BE0CD8F543B}" destId="{3B3B8AEF-C501-F347-BA80-4A18DC47ECF1}" srcOrd="1" destOrd="3" presId="urn:microsoft.com/office/officeart/2005/8/layout/cycle4"/>
    <dgm:cxn modelId="{9F9675DE-3513-5B43-A9FB-1FE9A875E2A8}" type="presParOf" srcId="{5FEF8F7C-1830-8741-AE2D-1D6F68E1C43F}" destId="{6B643F6F-91FA-9A47-B050-3ED87BB3AF36}" srcOrd="0" destOrd="0" presId="urn:microsoft.com/office/officeart/2005/8/layout/cycle4"/>
    <dgm:cxn modelId="{470D1D0B-5A5C-054F-9372-3F98C49ED688}" type="presParOf" srcId="{6B643F6F-91FA-9A47-B050-3ED87BB3AF36}" destId="{92948FAF-9498-7F4B-AA39-19DE1C1553A3}" srcOrd="0" destOrd="0" presId="urn:microsoft.com/office/officeart/2005/8/layout/cycle4"/>
    <dgm:cxn modelId="{AA362905-C2AE-CD40-AEF3-838247B7C395}" type="presParOf" srcId="{92948FAF-9498-7F4B-AA39-19DE1C1553A3}" destId="{F9C70CAF-EB13-0A45-8E84-8A2ADC96BA7D}" srcOrd="0" destOrd="0" presId="urn:microsoft.com/office/officeart/2005/8/layout/cycle4"/>
    <dgm:cxn modelId="{F4C5482D-9CDC-504B-A9E3-47569C39C097}" type="presParOf" srcId="{92948FAF-9498-7F4B-AA39-19DE1C1553A3}" destId="{3B3B8AEF-C501-F347-BA80-4A18DC47ECF1}" srcOrd="1" destOrd="0" presId="urn:microsoft.com/office/officeart/2005/8/layout/cycle4"/>
    <dgm:cxn modelId="{61E7DD07-9D44-1842-A843-8736C9D9F467}" type="presParOf" srcId="{6B643F6F-91FA-9A47-B050-3ED87BB3AF36}" destId="{B7BDDC10-1376-E748-B648-A8149E69ADFC}" srcOrd="1" destOrd="0" presId="urn:microsoft.com/office/officeart/2005/8/layout/cycle4"/>
    <dgm:cxn modelId="{ED3AF5CA-D35C-FB4F-BB5B-FAD81EEDF86D}" type="presParOf" srcId="{B7BDDC10-1376-E748-B648-A8149E69ADFC}" destId="{AC3481D5-50A3-4B4E-B4B8-1AA68C5028E2}" srcOrd="0" destOrd="0" presId="urn:microsoft.com/office/officeart/2005/8/layout/cycle4"/>
    <dgm:cxn modelId="{9279C738-16BF-C844-8283-DAE2E8695F02}" type="presParOf" srcId="{B7BDDC10-1376-E748-B648-A8149E69ADFC}" destId="{3BC86AA8-BAFF-A545-86B9-E6A5467DAD8F}" srcOrd="1" destOrd="0" presId="urn:microsoft.com/office/officeart/2005/8/layout/cycle4"/>
    <dgm:cxn modelId="{ADAF8199-DEDB-0B4D-A375-907A82713B06}" type="presParOf" srcId="{6B643F6F-91FA-9A47-B050-3ED87BB3AF36}" destId="{30F14372-38C4-7B41-A5C1-1B6A8B9E8889}" srcOrd="2" destOrd="0" presId="urn:microsoft.com/office/officeart/2005/8/layout/cycle4"/>
    <dgm:cxn modelId="{1643743D-FAEC-F74E-A10A-B4C494A075BC}" type="presParOf" srcId="{30F14372-38C4-7B41-A5C1-1B6A8B9E8889}" destId="{D25DFC73-1031-6349-A787-1039302E1850}" srcOrd="0" destOrd="0" presId="urn:microsoft.com/office/officeart/2005/8/layout/cycle4"/>
    <dgm:cxn modelId="{38E95A0A-D57F-0E43-99DE-1518F23E094D}" type="presParOf" srcId="{30F14372-38C4-7B41-A5C1-1B6A8B9E8889}" destId="{30C0601D-015C-B549-8D71-464F59EFAD26}" srcOrd="1" destOrd="0" presId="urn:microsoft.com/office/officeart/2005/8/layout/cycle4"/>
    <dgm:cxn modelId="{2CE30C3E-46C4-6A46-96A8-D1A5718D3FA9}" type="presParOf" srcId="{6B643F6F-91FA-9A47-B050-3ED87BB3AF36}" destId="{FFC1DEF3-2063-AC41-A97B-2B6E4285BF8D}" srcOrd="3" destOrd="0" presId="urn:microsoft.com/office/officeart/2005/8/layout/cycle4"/>
    <dgm:cxn modelId="{B8723673-79C2-1248-BF14-FAFADD4E4055}" type="presParOf" srcId="{FFC1DEF3-2063-AC41-A97B-2B6E4285BF8D}" destId="{C5B1D7F0-608B-BF4F-A773-30E4152100C9}" srcOrd="0" destOrd="0" presId="urn:microsoft.com/office/officeart/2005/8/layout/cycle4"/>
    <dgm:cxn modelId="{842F9A24-0AE1-3D43-93C4-A61E47AEAE73}" type="presParOf" srcId="{FFC1DEF3-2063-AC41-A97B-2B6E4285BF8D}" destId="{CD2C655B-2672-C54F-9845-16A9B83E9204}" srcOrd="1" destOrd="0" presId="urn:microsoft.com/office/officeart/2005/8/layout/cycle4"/>
    <dgm:cxn modelId="{0CA30B7B-5AD0-1E4F-8F2C-2BEABAD2AC04}" type="presParOf" srcId="{6B643F6F-91FA-9A47-B050-3ED87BB3AF36}" destId="{99977DD5-98ED-CF45-ADA6-E6AD80071EEB}" srcOrd="4" destOrd="0" presId="urn:microsoft.com/office/officeart/2005/8/layout/cycle4"/>
    <dgm:cxn modelId="{AB079EC9-E71D-6048-BE6F-963F1EA07697}" type="presParOf" srcId="{5FEF8F7C-1830-8741-AE2D-1D6F68E1C43F}" destId="{7FFCCEE8-B76A-934B-B1CD-C3D0E0DDBDC2}" srcOrd="1" destOrd="0" presId="urn:microsoft.com/office/officeart/2005/8/layout/cycle4"/>
    <dgm:cxn modelId="{D2BCABC7-0CAD-6344-B605-0EBB0CC30BD0}" type="presParOf" srcId="{7FFCCEE8-B76A-934B-B1CD-C3D0E0DDBDC2}" destId="{149DFC9B-E025-A048-9C5D-67D0B19F63B1}" srcOrd="0" destOrd="0" presId="urn:microsoft.com/office/officeart/2005/8/layout/cycle4"/>
    <dgm:cxn modelId="{7DC0C247-5D77-FB40-8FD7-4DD5C03DC47D}" type="presParOf" srcId="{7FFCCEE8-B76A-934B-B1CD-C3D0E0DDBDC2}" destId="{C7ACA04E-9393-964E-90EE-E5F6070C6867}" srcOrd="1" destOrd="0" presId="urn:microsoft.com/office/officeart/2005/8/layout/cycle4"/>
    <dgm:cxn modelId="{B16B4E96-95A7-D249-AB1F-96DEA597EB7E}" type="presParOf" srcId="{7FFCCEE8-B76A-934B-B1CD-C3D0E0DDBDC2}" destId="{1236B64E-A86B-C84F-807D-E0A181F3C6FE}" srcOrd="2" destOrd="0" presId="urn:microsoft.com/office/officeart/2005/8/layout/cycle4"/>
    <dgm:cxn modelId="{5E0862DB-B62A-F94B-83E2-1FA4555609DB}" type="presParOf" srcId="{7FFCCEE8-B76A-934B-B1CD-C3D0E0DDBDC2}" destId="{AD81BA2E-048B-064F-9BD5-5CE022CEC8F0}" srcOrd="3" destOrd="0" presId="urn:microsoft.com/office/officeart/2005/8/layout/cycle4"/>
    <dgm:cxn modelId="{C9B3A5B0-9D2E-2048-B2BE-2023B31AC958}" type="presParOf" srcId="{7FFCCEE8-B76A-934B-B1CD-C3D0E0DDBDC2}" destId="{5FCBF767-F6FF-F34A-AD1A-EC2C2D7D75B2}" srcOrd="4" destOrd="0" presId="urn:microsoft.com/office/officeart/2005/8/layout/cycle4"/>
    <dgm:cxn modelId="{52C2F262-1345-7E46-9DE9-545661BE514F}" type="presParOf" srcId="{5FEF8F7C-1830-8741-AE2D-1D6F68E1C43F}" destId="{2AE40E37-5F0B-AD42-82C8-9B26D209C933}" srcOrd="2" destOrd="0" presId="urn:microsoft.com/office/officeart/2005/8/layout/cycle4"/>
    <dgm:cxn modelId="{D07BBC73-031A-5243-AC73-937A2DE5F5C4}" type="presParOf" srcId="{5FEF8F7C-1830-8741-AE2D-1D6F68E1C43F}" destId="{84D68879-7023-9A47-A8EB-93BD10184532}"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4D3B38-9EA4-8D40-B805-320308D941B2}"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7699E0AE-3129-6247-B7FE-4AEFC40FE1BE}">
      <dgm:prSet/>
      <dgm:spPr/>
      <dgm:t>
        <a:bodyPr/>
        <a:lstStyle/>
        <a:p>
          <a:r>
            <a:rPr lang="en-AU" dirty="0"/>
            <a:t>Raw Data Extraction</a:t>
          </a:r>
        </a:p>
      </dgm:t>
    </dgm:pt>
    <dgm:pt modelId="{59C4D573-2AC9-9347-B25E-7DC30877549A}" type="parTrans" cxnId="{C7A1A58A-0345-E849-B757-012E7A257E0F}">
      <dgm:prSet/>
      <dgm:spPr/>
      <dgm:t>
        <a:bodyPr/>
        <a:lstStyle/>
        <a:p>
          <a:endParaRPr lang="en-GB"/>
        </a:p>
      </dgm:t>
    </dgm:pt>
    <dgm:pt modelId="{990DDFF1-9B12-EB47-A76B-159635C62E07}" type="sibTrans" cxnId="{C7A1A58A-0345-E849-B757-012E7A257E0F}">
      <dgm:prSet/>
      <dgm:spPr/>
      <dgm:t>
        <a:bodyPr/>
        <a:lstStyle/>
        <a:p>
          <a:endParaRPr lang="en-GB"/>
        </a:p>
      </dgm:t>
    </dgm:pt>
    <dgm:pt modelId="{3CDFE5CF-160C-AD4F-9C95-8D5D19C15D26}">
      <dgm:prSet/>
      <dgm:spPr/>
      <dgm:t>
        <a:bodyPr/>
        <a:lstStyle/>
        <a:p>
          <a:r>
            <a:rPr lang="en-AU" dirty="0"/>
            <a:t>Measurements</a:t>
          </a:r>
        </a:p>
      </dgm:t>
    </dgm:pt>
    <dgm:pt modelId="{46B5CA4E-C281-2A4E-9045-AE770B5EC03A}" type="parTrans" cxnId="{CF8FCF54-BDD5-A84F-A046-392DFE910F8C}">
      <dgm:prSet/>
      <dgm:spPr/>
      <dgm:t>
        <a:bodyPr/>
        <a:lstStyle/>
        <a:p>
          <a:endParaRPr lang="en-GB"/>
        </a:p>
      </dgm:t>
    </dgm:pt>
    <dgm:pt modelId="{10DFB948-EE5C-BD4C-96E8-BDCB2B1CE50B}" type="sibTrans" cxnId="{CF8FCF54-BDD5-A84F-A046-392DFE910F8C}">
      <dgm:prSet/>
      <dgm:spPr/>
      <dgm:t>
        <a:bodyPr/>
        <a:lstStyle/>
        <a:p>
          <a:endParaRPr lang="en-GB"/>
        </a:p>
      </dgm:t>
    </dgm:pt>
    <dgm:pt modelId="{CF1A10BE-21D6-FE4F-B9A8-F534A7B415C7}">
      <dgm:prSet/>
      <dgm:spPr/>
      <dgm:t>
        <a:bodyPr/>
        <a:lstStyle/>
        <a:p>
          <a:r>
            <a:rPr lang="en-AU" dirty="0"/>
            <a:t>Analysis</a:t>
          </a:r>
        </a:p>
      </dgm:t>
    </dgm:pt>
    <dgm:pt modelId="{C06C783C-38B2-EB4A-BC16-0C31C6E852F1}" type="parTrans" cxnId="{BEE2FF50-E8E6-6A4B-A8D4-25D6BA7A48F1}">
      <dgm:prSet/>
      <dgm:spPr/>
      <dgm:t>
        <a:bodyPr/>
        <a:lstStyle/>
        <a:p>
          <a:endParaRPr lang="en-GB"/>
        </a:p>
      </dgm:t>
    </dgm:pt>
    <dgm:pt modelId="{B934086E-7285-814F-8ACD-D92FE2D63DF8}" type="sibTrans" cxnId="{BEE2FF50-E8E6-6A4B-A8D4-25D6BA7A48F1}">
      <dgm:prSet/>
      <dgm:spPr/>
      <dgm:t>
        <a:bodyPr/>
        <a:lstStyle/>
        <a:p>
          <a:endParaRPr lang="en-GB"/>
        </a:p>
      </dgm:t>
    </dgm:pt>
    <dgm:pt modelId="{E679141D-CC69-694C-83AB-63538FCBA0CE}">
      <dgm:prSet/>
      <dgm:spPr/>
      <dgm:t>
        <a:bodyPr/>
        <a:lstStyle/>
        <a:p>
          <a:r>
            <a:rPr lang="en-GB" dirty="0"/>
            <a:t>Key Joint Coordinates</a:t>
          </a:r>
        </a:p>
      </dgm:t>
    </dgm:pt>
    <dgm:pt modelId="{CD48895D-CD42-2041-B16D-1E2CF5CAAEE6}" type="parTrans" cxnId="{6A47F507-CDC5-6D4E-8EFC-365F6E18C673}">
      <dgm:prSet/>
      <dgm:spPr/>
      <dgm:t>
        <a:bodyPr/>
        <a:lstStyle/>
        <a:p>
          <a:endParaRPr lang="en-GB"/>
        </a:p>
      </dgm:t>
    </dgm:pt>
    <dgm:pt modelId="{15D0823C-727D-314E-88D8-2753F1D540E3}" type="sibTrans" cxnId="{6A47F507-CDC5-6D4E-8EFC-365F6E18C673}">
      <dgm:prSet/>
      <dgm:spPr/>
      <dgm:t>
        <a:bodyPr/>
        <a:lstStyle/>
        <a:p>
          <a:endParaRPr lang="en-GB"/>
        </a:p>
      </dgm:t>
    </dgm:pt>
    <dgm:pt modelId="{0FE343F1-B75A-A44E-9D35-2F5C3E6E9827}">
      <dgm:prSet/>
      <dgm:spPr/>
      <dgm:t>
        <a:bodyPr/>
        <a:lstStyle/>
        <a:p>
          <a:r>
            <a:rPr lang="en-GB" dirty="0"/>
            <a:t>Speed</a:t>
          </a:r>
        </a:p>
      </dgm:t>
    </dgm:pt>
    <dgm:pt modelId="{90021402-DAA4-1342-8E07-9A1E9F3B84B0}" type="parTrans" cxnId="{04293A7A-0D8F-B04B-A019-89ED69E09479}">
      <dgm:prSet/>
      <dgm:spPr/>
      <dgm:t>
        <a:bodyPr/>
        <a:lstStyle/>
        <a:p>
          <a:endParaRPr lang="en-GB"/>
        </a:p>
      </dgm:t>
    </dgm:pt>
    <dgm:pt modelId="{001DD729-DA9F-D440-B571-6E8883BE7E0A}" type="sibTrans" cxnId="{04293A7A-0D8F-B04B-A019-89ED69E09479}">
      <dgm:prSet/>
      <dgm:spPr/>
      <dgm:t>
        <a:bodyPr/>
        <a:lstStyle/>
        <a:p>
          <a:endParaRPr lang="en-GB"/>
        </a:p>
      </dgm:t>
    </dgm:pt>
    <dgm:pt modelId="{CFF6F05D-462F-9047-81E7-21F66D766AFC}">
      <dgm:prSet/>
      <dgm:spPr/>
      <dgm:t>
        <a:bodyPr/>
        <a:lstStyle/>
        <a:p>
          <a:r>
            <a:rPr lang="en-GB" dirty="0"/>
            <a:t>Traversed distance</a:t>
          </a:r>
        </a:p>
      </dgm:t>
    </dgm:pt>
    <dgm:pt modelId="{564CB5DA-7F62-D345-80B1-B8CD5850B649}" type="parTrans" cxnId="{E776C2FC-2EC6-DD48-9D97-1111E6F57E6A}">
      <dgm:prSet/>
      <dgm:spPr/>
      <dgm:t>
        <a:bodyPr/>
        <a:lstStyle/>
        <a:p>
          <a:endParaRPr lang="en-GB"/>
        </a:p>
      </dgm:t>
    </dgm:pt>
    <dgm:pt modelId="{F73EAA12-9E35-D64A-B8FE-9B9EC2342DE2}" type="sibTrans" cxnId="{E776C2FC-2EC6-DD48-9D97-1111E6F57E6A}">
      <dgm:prSet/>
      <dgm:spPr/>
      <dgm:t>
        <a:bodyPr/>
        <a:lstStyle/>
        <a:p>
          <a:endParaRPr lang="en-GB"/>
        </a:p>
      </dgm:t>
    </dgm:pt>
    <dgm:pt modelId="{FC01C225-E30F-4D45-870E-5C6E48BFFDC1}">
      <dgm:prSet/>
      <dgm:spPr/>
      <dgm:t>
        <a:bodyPr/>
        <a:lstStyle/>
        <a:p>
          <a:r>
            <a:rPr lang="en-GB" dirty="0"/>
            <a:t>Statistical measurements</a:t>
          </a:r>
        </a:p>
      </dgm:t>
    </dgm:pt>
    <dgm:pt modelId="{10F4BC55-7AC3-F94F-ABC4-C156B2138F7C}" type="parTrans" cxnId="{D2624022-3099-4A46-904A-0550FF27FD58}">
      <dgm:prSet/>
      <dgm:spPr/>
      <dgm:t>
        <a:bodyPr/>
        <a:lstStyle/>
        <a:p>
          <a:endParaRPr lang="en-GB"/>
        </a:p>
      </dgm:t>
    </dgm:pt>
    <dgm:pt modelId="{0A7C4696-C8DF-E64A-AD8C-25B9353051CC}" type="sibTrans" cxnId="{D2624022-3099-4A46-904A-0550FF27FD58}">
      <dgm:prSet/>
      <dgm:spPr/>
      <dgm:t>
        <a:bodyPr/>
        <a:lstStyle/>
        <a:p>
          <a:endParaRPr lang="en-GB"/>
        </a:p>
      </dgm:t>
    </dgm:pt>
    <dgm:pt modelId="{89A0B6D7-99FE-9444-8FB2-58CE5931DB3D}">
      <dgm:prSet/>
      <dgm:spPr/>
      <dgm:t>
        <a:bodyPr/>
        <a:lstStyle/>
        <a:p>
          <a:r>
            <a:rPr lang="en-GB" dirty="0"/>
            <a:t>Standard Deviation</a:t>
          </a:r>
        </a:p>
      </dgm:t>
    </dgm:pt>
    <dgm:pt modelId="{8FB0136B-E2A6-134F-8379-02FA3BAEF946}" type="parTrans" cxnId="{C991796D-D5C8-A74B-99AF-6DADD0E7350B}">
      <dgm:prSet/>
      <dgm:spPr/>
      <dgm:t>
        <a:bodyPr/>
        <a:lstStyle/>
        <a:p>
          <a:endParaRPr lang="en-GB"/>
        </a:p>
      </dgm:t>
    </dgm:pt>
    <dgm:pt modelId="{04806DF6-C3CC-E542-BD12-5355AA313826}" type="sibTrans" cxnId="{C991796D-D5C8-A74B-99AF-6DADD0E7350B}">
      <dgm:prSet/>
      <dgm:spPr/>
      <dgm:t>
        <a:bodyPr/>
        <a:lstStyle/>
        <a:p>
          <a:endParaRPr lang="en-GB"/>
        </a:p>
      </dgm:t>
    </dgm:pt>
    <dgm:pt modelId="{8E4A9E69-7F2A-3649-96EC-0B9978BC11C1}">
      <dgm:prSet/>
      <dgm:spPr/>
      <dgm:t>
        <a:bodyPr/>
        <a:lstStyle/>
        <a:p>
          <a:r>
            <a:rPr lang="en-GB" dirty="0"/>
            <a:t>Mean</a:t>
          </a:r>
        </a:p>
      </dgm:t>
    </dgm:pt>
    <dgm:pt modelId="{B397965F-EAFE-8A45-A7CB-B11EF2F63F99}" type="parTrans" cxnId="{B48F7ED5-69E4-CB4B-835C-A9FF354217E1}">
      <dgm:prSet/>
      <dgm:spPr/>
      <dgm:t>
        <a:bodyPr/>
        <a:lstStyle/>
        <a:p>
          <a:endParaRPr lang="en-GB"/>
        </a:p>
      </dgm:t>
    </dgm:pt>
    <dgm:pt modelId="{6F8ED86A-5AE7-9245-AF88-7E76FCF973BC}" type="sibTrans" cxnId="{B48F7ED5-69E4-CB4B-835C-A9FF354217E1}">
      <dgm:prSet/>
      <dgm:spPr/>
      <dgm:t>
        <a:bodyPr/>
        <a:lstStyle/>
        <a:p>
          <a:endParaRPr lang="en-GB"/>
        </a:p>
      </dgm:t>
    </dgm:pt>
    <dgm:pt modelId="{6757CCA4-6266-354F-A969-AD1CCB57E1FB}">
      <dgm:prSet/>
      <dgm:spPr/>
      <dgm:t>
        <a:bodyPr/>
        <a:lstStyle/>
        <a:p>
          <a:r>
            <a:rPr lang="en-AU" dirty="0"/>
            <a:t>AI based approach</a:t>
          </a:r>
        </a:p>
      </dgm:t>
    </dgm:pt>
    <dgm:pt modelId="{7F3D8062-7ED3-6E43-B2AE-D5BFEFA8F44E}" type="parTrans" cxnId="{D1DE373B-8523-3E47-888F-AE0A1621F3B7}">
      <dgm:prSet/>
      <dgm:spPr/>
      <dgm:t>
        <a:bodyPr/>
        <a:lstStyle/>
        <a:p>
          <a:endParaRPr lang="en-GB"/>
        </a:p>
      </dgm:t>
    </dgm:pt>
    <dgm:pt modelId="{FF7D7BBB-C7B6-1746-8D2B-C9D166028948}" type="sibTrans" cxnId="{D1DE373B-8523-3E47-888F-AE0A1621F3B7}">
      <dgm:prSet/>
      <dgm:spPr/>
      <dgm:t>
        <a:bodyPr/>
        <a:lstStyle/>
        <a:p>
          <a:endParaRPr lang="en-GB"/>
        </a:p>
      </dgm:t>
    </dgm:pt>
    <dgm:pt modelId="{82B0CF36-523E-BD4F-9616-188E232256BC}">
      <dgm:prSet/>
      <dgm:spPr/>
      <dgm:t>
        <a:bodyPr/>
        <a:lstStyle/>
        <a:p>
          <a:r>
            <a:rPr lang="en-AU" dirty="0"/>
            <a:t>Statistical Approach</a:t>
          </a:r>
        </a:p>
      </dgm:t>
    </dgm:pt>
    <dgm:pt modelId="{458B0A3B-8B8F-D64E-89E0-2B66DE47DF5B}" type="parTrans" cxnId="{FB7030FE-C68C-644F-AF0B-2B25B684ABDC}">
      <dgm:prSet/>
      <dgm:spPr/>
      <dgm:t>
        <a:bodyPr/>
        <a:lstStyle/>
        <a:p>
          <a:endParaRPr lang="en-GB"/>
        </a:p>
      </dgm:t>
    </dgm:pt>
    <dgm:pt modelId="{AA9AA0DB-412F-584F-AF37-554DAEB54FEC}" type="sibTrans" cxnId="{FB7030FE-C68C-644F-AF0B-2B25B684ABDC}">
      <dgm:prSet/>
      <dgm:spPr/>
      <dgm:t>
        <a:bodyPr/>
        <a:lstStyle/>
        <a:p>
          <a:endParaRPr lang="en-GB"/>
        </a:p>
      </dgm:t>
    </dgm:pt>
    <dgm:pt modelId="{48C87E77-AFBB-7748-AB51-640CF3E6BC8C}">
      <dgm:prSet/>
      <dgm:spPr/>
      <dgm:t>
        <a:bodyPr/>
        <a:lstStyle/>
        <a:p>
          <a:r>
            <a:rPr lang="en-GB" dirty="0"/>
            <a:t>Assessment Metrics</a:t>
          </a:r>
        </a:p>
      </dgm:t>
    </dgm:pt>
    <dgm:pt modelId="{AE26FDF9-F0CF-AE40-A508-CB99C07B3FDF}" type="parTrans" cxnId="{C16F44AC-0876-4744-8CC4-D529F777491E}">
      <dgm:prSet/>
      <dgm:spPr/>
      <dgm:t>
        <a:bodyPr/>
        <a:lstStyle/>
        <a:p>
          <a:endParaRPr lang="en-GB"/>
        </a:p>
      </dgm:t>
    </dgm:pt>
    <dgm:pt modelId="{7609D7B8-AC39-5B4A-9605-A103B4AA8171}" type="sibTrans" cxnId="{C16F44AC-0876-4744-8CC4-D529F777491E}">
      <dgm:prSet/>
      <dgm:spPr/>
      <dgm:t>
        <a:bodyPr/>
        <a:lstStyle/>
        <a:p>
          <a:endParaRPr lang="en-GB"/>
        </a:p>
      </dgm:t>
    </dgm:pt>
    <dgm:pt modelId="{B65F8CE4-303E-1C4D-B759-936A06E38C2C}">
      <dgm:prSet/>
      <dgm:spPr/>
      <dgm:t>
        <a:bodyPr/>
        <a:lstStyle/>
        <a:p>
          <a:r>
            <a:rPr lang="en-GB" dirty="0"/>
            <a:t>Capacity</a:t>
          </a:r>
        </a:p>
      </dgm:t>
    </dgm:pt>
    <dgm:pt modelId="{E51017D2-BADD-A644-BA75-067FE5F682D3}" type="parTrans" cxnId="{10A2071E-F17D-9541-B1B6-15E8BD00FDF3}">
      <dgm:prSet/>
      <dgm:spPr/>
      <dgm:t>
        <a:bodyPr/>
        <a:lstStyle/>
        <a:p>
          <a:endParaRPr lang="en-GB"/>
        </a:p>
      </dgm:t>
    </dgm:pt>
    <dgm:pt modelId="{F7F5D61D-681C-F541-ADE1-90FD7BB2E3A3}" type="sibTrans" cxnId="{10A2071E-F17D-9541-B1B6-15E8BD00FDF3}">
      <dgm:prSet/>
      <dgm:spPr/>
      <dgm:t>
        <a:bodyPr/>
        <a:lstStyle/>
        <a:p>
          <a:endParaRPr lang="en-GB"/>
        </a:p>
      </dgm:t>
    </dgm:pt>
    <dgm:pt modelId="{6DF7D970-B639-444E-80EE-5CA0515B938D}">
      <dgm:prSet/>
      <dgm:spPr/>
      <dgm:t>
        <a:bodyPr/>
        <a:lstStyle/>
        <a:p>
          <a:r>
            <a:rPr lang="en-GB" dirty="0"/>
            <a:t>Quality</a:t>
          </a:r>
        </a:p>
      </dgm:t>
    </dgm:pt>
    <dgm:pt modelId="{58AB43B7-6562-9B4B-B8EB-5F5864E65372}" type="parTrans" cxnId="{CA7DD45C-28D5-304F-8B93-DF573540D2D4}">
      <dgm:prSet/>
      <dgm:spPr/>
      <dgm:t>
        <a:bodyPr/>
        <a:lstStyle/>
        <a:p>
          <a:endParaRPr lang="en-GB"/>
        </a:p>
      </dgm:t>
    </dgm:pt>
    <dgm:pt modelId="{70F73862-7865-0E4B-BA13-D7275F872BDB}" type="sibTrans" cxnId="{CA7DD45C-28D5-304F-8B93-DF573540D2D4}">
      <dgm:prSet/>
      <dgm:spPr/>
      <dgm:t>
        <a:bodyPr/>
        <a:lstStyle/>
        <a:p>
          <a:endParaRPr lang="en-GB"/>
        </a:p>
      </dgm:t>
    </dgm:pt>
    <dgm:pt modelId="{5C1CA02D-C735-B448-B280-3D0057E1C385}">
      <dgm:prSet/>
      <dgm:spPr/>
      <dgm:t>
        <a:bodyPr/>
        <a:lstStyle/>
        <a:p>
          <a:r>
            <a:rPr lang="en-GB" dirty="0"/>
            <a:t>Movement Pattern</a:t>
          </a:r>
        </a:p>
      </dgm:t>
    </dgm:pt>
    <dgm:pt modelId="{8CA4978D-F028-8D4B-A5AF-F579C11B5735}" type="parTrans" cxnId="{D42D6B8F-3443-FC4A-B7F7-510809778F77}">
      <dgm:prSet/>
      <dgm:spPr/>
      <dgm:t>
        <a:bodyPr/>
        <a:lstStyle/>
        <a:p>
          <a:endParaRPr lang="en-GB"/>
        </a:p>
      </dgm:t>
    </dgm:pt>
    <dgm:pt modelId="{B6B9A3D1-453C-FA47-97DD-914436F8B150}" type="sibTrans" cxnId="{D42D6B8F-3443-FC4A-B7F7-510809778F77}">
      <dgm:prSet/>
      <dgm:spPr/>
      <dgm:t>
        <a:bodyPr/>
        <a:lstStyle/>
        <a:p>
          <a:endParaRPr lang="en-GB"/>
        </a:p>
      </dgm:t>
    </dgm:pt>
    <dgm:pt modelId="{13975F30-578F-4D4F-8117-3412821EED77}" type="pres">
      <dgm:prSet presAssocID="{824D3B38-9EA4-8D40-B805-320308D941B2}" presName="CompostProcess" presStyleCnt="0">
        <dgm:presLayoutVars>
          <dgm:dir/>
          <dgm:resizeHandles val="exact"/>
        </dgm:presLayoutVars>
      </dgm:prSet>
      <dgm:spPr/>
    </dgm:pt>
    <dgm:pt modelId="{355745C2-7DB5-3545-8C64-41727182913B}" type="pres">
      <dgm:prSet presAssocID="{824D3B38-9EA4-8D40-B805-320308D941B2}" presName="arrow" presStyleLbl="bgShp" presStyleIdx="0" presStyleCnt="1"/>
      <dgm:spPr/>
    </dgm:pt>
    <dgm:pt modelId="{C2E5330A-3343-0A45-BDAC-15D987847BC2}" type="pres">
      <dgm:prSet presAssocID="{824D3B38-9EA4-8D40-B805-320308D941B2}" presName="linearProcess" presStyleCnt="0"/>
      <dgm:spPr/>
    </dgm:pt>
    <dgm:pt modelId="{B1668F74-752B-C540-A741-0C64963537E9}" type="pres">
      <dgm:prSet presAssocID="{7699E0AE-3129-6247-B7FE-4AEFC40FE1BE}" presName="textNode" presStyleLbl="node1" presStyleIdx="0" presStyleCnt="4">
        <dgm:presLayoutVars>
          <dgm:bulletEnabled val="1"/>
        </dgm:presLayoutVars>
      </dgm:prSet>
      <dgm:spPr/>
    </dgm:pt>
    <dgm:pt modelId="{78B773D5-B754-DA49-B5E0-445065F2E412}" type="pres">
      <dgm:prSet presAssocID="{990DDFF1-9B12-EB47-A76B-159635C62E07}" presName="sibTrans" presStyleCnt="0"/>
      <dgm:spPr/>
    </dgm:pt>
    <dgm:pt modelId="{6B7F89DB-1A27-D049-B21B-E0F83C895D04}" type="pres">
      <dgm:prSet presAssocID="{3CDFE5CF-160C-AD4F-9C95-8D5D19C15D26}" presName="textNode" presStyleLbl="node1" presStyleIdx="1" presStyleCnt="4">
        <dgm:presLayoutVars>
          <dgm:bulletEnabled val="1"/>
        </dgm:presLayoutVars>
      </dgm:prSet>
      <dgm:spPr/>
    </dgm:pt>
    <dgm:pt modelId="{C01A814E-BC4C-7F4A-AD23-B2B0FBC08683}" type="pres">
      <dgm:prSet presAssocID="{10DFB948-EE5C-BD4C-96E8-BDCB2B1CE50B}" presName="sibTrans" presStyleCnt="0"/>
      <dgm:spPr/>
    </dgm:pt>
    <dgm:pt modelId="{1CDD2153-403F-B745-93D0-08989EB50EBA}" type="pres">
      <dgm:prSet presAssocID="{CF1A10BE-21D6-FE4F-B9A8-F534A7B415C7}" presName="textNode" presStyleLbl="node1" presStyleIdx="2" presStyleCnt="4">
        <dgm:presLayoutVars>
          <dgm:bulletEnabled val="1"/>
        </dgm:presLayoutVars>
      </dgm:prSet>
      <dgm:spPr/>
    </dgm:pt>
    <dgm:pt modelId="{50D25BE4-4FBE-B845-9044-0E84A9C37F6F}" type="pres">
      <dgm:prSet presAssocID="{B934086E-7285-814F-8ACD-D92FE2D63DF8}" presName="sibTrans" presStyleCnt="0"/>
      <dgm:spPr/>
    </dgm:pt>
    <dgm:pt modelId="{31E5AE77-29E1-EB4D-9635-1383C760F1AE}" type="pres">
      <dgm:prSet presAssocID="{48C87E77-AFBB-7748-AB51-640CF3E6BC8C}" presName="textNode" presStyleLbl="node1" presStyleIdx="3" presStyleCnt="4">
        <dgm:presLayoutVars>
          <dgm:bulletEnabled val="1"/>
        </dgm:presLayoutVars>
      </dgm:prSet>
      <dgm:spPr/>
    </dgm:pt>
  </dgm:ptLst>
  <dgm:cxnLst>
    <dgm:cxn modelId="{6A47F507-CDC5-6D4E-8EFC-365F6E18C673}" srcId="{7699E0AE-3129-6247-B7FE-4AEFC40FE1BE}" destId="{E679141D-CC69-694C-83AB-63538FCBA0CE}" srcOrd="0" destOrd="0" parTransId="{CD48895D-CD42-2041-B16D-1E2CF5CAAEE6}" sibTransId="{15D0823C-727D-314E-88D8-2753F1D540E3}"/>
    <dgm:cxn modelId="{C6AD5B1D-F2B5-2F4F-A04D-64CD84F395B4}" type="presOf" srcId="{48C87E77-AFBB-7748-AB51-640CF3E6BC8C}" destId="{31E5AE77-29E1-EB4D-9635-1383C760F1AE}" srcOrd="0" destOrd="0" presId="urn:microsoft.com/office/officeart/2005/8/layout/hProcess9"/>
    <dgm:cxn modelId="{10A2071E-F17D-9541-B1B6-15E8BD00FDF3}" srcId="{48C87E77-AFBB-7748-AB51-640CF3E6BC8C}" destId="{B65F8CE4-303E-1C4D-B759-936A06E38C2C}" srcOrd="0" destOrd="0" parTransId="{E51017D2-BADD-A644-BA75-067FE5F682D3}" sibTransId="{F7F5D61D-681C-F541-ADE1-90FD7BB2E3A3}"/>
    <dgm:cxn modelId="{D2624022-3099-4A46-904A-0550FF27FD58}" srcId="{3CDFE5CF-160C-AD4F-9C95-8D5D19C15D26}" destId="{FC01C225-E30F-4D45-870E-5C6E48BFFDC1}" srcOrd="2" destOrd="0" parTransId="{10F4BC55-7AC3-F94F-ABC4-C156B2138F7C}" sibTransId="{0A7C4696-C8DF-E64A-AD8C-25B9353051CC}"/>
    <dgm:cxn modelId="{677D992D-DEBD-4E4F-AB48-FD35C944336B}" type="presOf" srcId="{CF1A10BE-21D6-FE4F-B9A8-F534A7B415C7}" destId="{1CDD2153-403F-B745-93D0-08989EB50EBA}" srcOrd="0" destOrd="0" presId="urn:microsoft.com/office/officeart/2005/8/layout/hProcess9"/>
    <dgm:cxn modelId="{D0848233-29F1-8649-B020-1E48FED8F9D3}" type="presOf" srcId="{E679141D-CC69-694C-83AB-63538FCBA0CE}" destId="{B1668F74-752B-C540-A741-0C64963537E9}" srcOrd="0" destOrd="1" presId="urn:microsoft.com/office/officeart/2005/8/layout/hProcess9"/>
    <dgm:cxn modelId="{D1DE373B-8523-3E47-888F-AE0A1621F3B7}" srcId="{CF1A10BE-21D6-FE4F-B9A8-F534A7B415C7}" destId="{6757CCA4-6266-354F-A969-AD1CCB57E1FB}" srcOrd="0" destOrd="0" parTransId="{7F3D8062-7ED3-6E43-B2AE-D5BFEFA8F44E}" sibTransId="{FF7D7BBB-C7B6-1746-8D2B-C9D166028948}"/>
    <dgm:cxn modelId="{585F6F48-C0F7-9A48-A966-72DAC326C27E}" type="presOf" srcId="{6DF7D970-B639-444E-80EE-5CA0515B938D}" destId="{31E5AE77-29E1-EB4D-9635-1383C760F1AE}" srcOrd="0" destOrd="2" presId="urn:microsoft.com/office/officeart/2005/8/layout/hProcess9"/>
    <dgm:cxn modelId="{BEE2FF50-E8E6-6A4B-A8D4-25D6BA7A48F1}" srcId="{824D3B38-9EA4-8D40-B805-320308D941B2}" destId="{CF1A10BE-21D6-FE4F-B9A8-F534A7B415C7}" srcOrd="2" destOrd="0" parTransId="{C06C783C-38B2-EB4A-BC16-0C31C6E852F1}" sibTransId="{B934086E-7285-814F-8ACD-D92FE2D63DF8}"/>
    <dgm:cxn modelId="{CF8FCF54-BDD5-A84F-A046-392DFE910F8C}" srcId="{824D3B38-9EA4-8D40-B805-320308D941B2}" destId="{3CDFE5CF-160C-AD4F-9C95-8D5D19C15D26}" srcOrd="1" destOrd="0" parTransId="{46B5CA4E-C281-2A4E-9045-AE770B5EC03A}" sibTransId="{10DFB948-EE5C-BD4C-96E8-BDCB2B1CE50B}"/>
    <dgm:cxn modelId="{60C40D5C-1AD7-454C-ABDB-2C649C6D1B65}" type="presOf" srcId="{3CDFE5CF-160C-AD4F-9C95-8D5D19C15D26}" destId="{6B7F89DB-1A27-D049-B21B-E0F83C895D04}" srcOrd="0" destOrd="0" presId="urn:microsoft.com/office/officeart/2005/8/layout/hProcess9"/>
    <dgm:cxn modelId="{CA7DD45C-28D5-304F-8B93-DF573540D2D4}" srcId="{48C87E77-AFBB-7748-AB51-640CF3E6BC8C}" destId="{6DF7D970-B639-444E-80EE-5CA0515B938D}" srcOrd="1" destOrd="0" parTransId="{58AB43B7-6562-9B4B-B8EB-5F5864E65372}" sibTransId="{70F73862-7865-0E4B-BA13-D7275F872BDB}"/>
    <dgm:cxn modelId="{C991796D-D5C8-A74B-99AF-6DADD0E7350B}" srcId="{FC01C225-E30F-4D45-870E-5C6E48BFFDC1}" destId="{89A0B6D7-99FE-9444-8FB2-58CE5931DB3D}" srcOrd="0" destOrd="0" parTransId="{8FB0136B-E2A6-134F-8379-02FA3BAEF946}" sibTransId="{04806DF6-C3CC-E542-BD12-5355AA313826}"/>
    <dgm:cxn modelId="{04293A7A-0D8F-B04B-A019-89ED69E09479}" srcId="{3CDFE5CF-160C-AD4F-9C95-8D5D19C15D26}" destId="{0FE343F1-B75A-A44E-9D35-2F5C3E6E9827}" srcOrd="0" destOrd="0" parTransId="{90021402-DAA4-1342-8E07-9A1E9F3B84B0}" sibTransId="{001DD729-DA9F-D440-B571-6E8883BE7E0A}"/>
    <dgm:cxn modelId="{56D7AF7C-6235-E24A-B2E3-F08E3D30BAA5}" type="presOf" srcId="{FC01C225-E30F-4D45-870E-5C6E48BFFDC1}" destId="{6B7F89DB-1A27-D049-B21B-E0F83C895D04}" srcOrd="0" destOrd="3" presId="urn:microsoft.com/office/officeart/2005/8/layout/hProcess9"/>
    <dgm:cxn modelId="{73F7D285-B99F-7D47-B878-F2D030669891}" type="presOf" srcId="{0FE343F1-B75A-A44E-9D35-2F5C3E6E9827}" destId="{6B7F89DB-1A27-D049-B21B-E0F83C895D04}" srcOrd="0" destOrd="1" presId="urn:microsoft.com/office/officeart/2005/8/layout/hProcess9"/>
    <dgm:cxn modelId="{C7A1A58A-0345-E849-B757-012E7A257E0F}" srcId="{824D3B38-9EA4-8D40-B805-320308D941B2}" destId="{7699E0AE-3129-6247-B7FE-4AEFC40FE1BE}" srcOrd="0" destOrd="0" parTransId="{59C4D573-2AC9-9347-B25E-7DC30877549A}" sibTransId="{990DDFF1-9B12-EB47-A76B-159635C62E07}"/>
    <dgm:cxn modelId="{D42D6B8F-3443-FC4A-B7F7-510809778F77}" srcId="{48C87E77-AFBB-7748-AB51-640CF3E6BC8C}" destId="{5C1CA02D-C735-B448-B280-3D0057E1C385}" srcOrd="2" destOrd="0" parTransId="{8CA4978D-F028-8D4B-A5AF-F579C11B5735}" sibTransId="{B6B9A3D1-453C-FA47-97DD-914436F8B150}"/>
    <dgm:cxn modelId="{E75522A5-A311-3941-97C9-4EFAED9512F6}" type="presOf" srcId="{89A0B6D7-99FE-9444-8FB2-58CE5931DB3D}" destId="{6B7F89DB-1A27-D049-B21B-E0F83C895D04}" srcOrd="0" destOrd="4" presId="urn:microsoft.com/office/officeart/2005/8/layout/hProcess9"/>
    <dgm:cxn modelId="{C16F44AC-0876-4744-8CC4-D529F777491E}" srcId="{824D3B38-9EA4-8D40-B805-320308D941B2}" destId="{48C87E77-AFBB-7748-AB51-640CF3E6BC8C}" srcOrd="3" destOrd="0" parTransId="{AE26FDF9-F0CF-AE40-A508-CB99C07B3FDF}" sibTransId="{7609D7B8-AC39-5B4A-9605-A103B4AA8171}"/>
    <dgm:cxn modelId="{F83F54AD-5918-3042-9D1B-BE1563C35A06}" type="presOf" srcId="{824D3B38-9EA4-8D40-B805-320308D941B2}" destId="{13975F30-578F-4D4F-8117-3412821EED77}" srcOrd="0" destOrd="0" presId="urn:microsoft.com/office/officeart/2005/8/layout/hProcess9"/>
    <dgm:cxn modelId="{F53478AD-336A-3147-956A-C8E08FD87AAF}" type="presOf" srcId="{82B0CF36-523E-BD4F-9616-188E232256BC}" destId="{1CDD2153-403F-B745-93D0-08989EB50EBA}" srcOrd="0" destOrd="2" presId="urn:microsoft.com/office/officeart/2005/8/layout/hProcess9"/>
    <dgm:cxn modelId="{47160FAF-C23A-3F4F-9BE0-2DA2FDD8326C}" type="presOf" srcId="{CFF6F05D-462F-9047-81E7-21F66D766AFC}" destId="{6B7F89DB-1A27-D049-B21B-E0F83C895D04}" srcOrd="0" destOrd="2" presId="urn:microsoft.com/office/officeart/2005/8/layout/hProcess9"/>
    <dgm:cxn modelId="{6C2AA2C5-1BD5-A646-AA61-4BD2D0E339C0}" type="presOf" srcId="{7699E0AE-3129-6247-B7FE-4AEFC40FE1BE}" destId="{B1668F74-752B-C540-A741-0C64963537E9}" srcOrd="0" destOrd="0" presId="urn:microsoft.com/office/officeart/2005/8/layout/hProcess9"/>
    <dgm:cxn modelId="{9EAB58C7-6356-3F47-9D3A-7744CC9C7BB3}" type="presOf" srcId="{5C1CA02D-C735-B448-B280-3D0057E1C385}" destId="{31E5AE77-29E1-EB4D-9635-1383C760F1AE}" srcOrd="0" destOrd="3" presId="urn:microsoft.com/office/officeart/2005/8/layout/hProcess9"/>
    <dgm:cxn modelId="{B48F7ED5-69E4-CB4B-835C-A9FF354217E1}" srcId="{FC01C225-E30F-4D45-870E-5C6E48BFFDC1}" destId="{8E4A9E69-7F2A-3649-96EC-0B9978BC11C1}" srcOrd="1" destOrd="0" parTransId="{B397965F-EAFE-8A45-A7CB-B11EF2F63F99}" sibTransId="{6F8ED86A-5AE7-9245-AF88-7E76FCF973BC}"/>
    <dgm:cxn modelId="{EAFA52D6-AF2A-8F42-B822-61152C6E4B0A}" type="presOf" srcId="{B65F8CE4-303E-1C4D-B759-936A06E38C2C}" destId="{31E5AE77-29E1-EB4D-9635-1383C760F1AE}" srcOrd="0" destOrd="1" presId="urn:microsoft.com/office/officeart/2005/8/layout/hProcess9"/>
    <dgm:cxn modelId="{673541E0-22FE-934F-A3AE-18A5687CB89E}" type="presOf" srcId="{8E4A9E69-7F2A-3649-96EC-0B9978BC11C1}" destId="{6B7F89DB-1A27-D049-B21B-E0F83C895D04}" srcOrd="0" destOrd="5" presId="urn:microsoft.com/office/officeart/2005/8/layout/hProcess9"/>
    <dgm:cxn modelId="{04753EED-60DD-6242-8254-6C6420902570}" type="presOf" srcId="{6757CCA4-6266-354F-A969-AD1CCB57E1FB}" destId="{1CDD2153-403F-B745-93D0-08989EB50EBA}" srcOrd="0" destOrd="1" presId="urn:microsoft.com/office/officeart/2005/8/layout/hProcess9"/>
    <dgm:cxn modelId="{E776C2FC-2EC6-DD48-9D97-1111E6F57E6A}" srcId="{3CDFE5CF-160C-AD4F-9C95-8D5D19C15D26}" destId="{CFF6F05D-462F-9047-81E7-21F66D766AFC}" srcOrd="1" destOrd="0" parTransId="{564CB5DA-7F62-D345-80B1-B8CD5850B649}" sibTransId="{F73EAA12-9E35-D64A-B8FE-9B9EC2342DE2}"/>
    <dgm:cxn modelId="{FB7030FE-C68C-644F-AF0B-2B25B684ABDC}" srcId="{CF1A10BE-21D6-FE4F-B9A8-F534A7B415C7}" destId="{82B0CF36-523E-BD4F-9616-188E232256BC}" srcOrd="1" destOrd="0" parTransId="{458B0A3B-8B8F-D64E-89E0-2B66DE47DF5B}" sibTransId="{AA9AA0DB-412F-584F-AF37-554DAEB54FEC}"/>
    <dgm:cxn modelId="{1A1EEC87-0823-324C-9687-4934DF41CDCF}" type="presParOf" srcId="{13975F30-578F-4D4F-8117-3412821EED77}" destId="{355745C2-7DB5-3545-8C64-41727182913B}" srcOrd="0" destOrd="0" presId="urn:microsoft.com/office/officeart/2005/8/layout/hProcess9"/>
    <dgm:cxn modelId="{2D6A03C1-7563-B94E-90B6-A87981EFD67D}" type="presParOf" srcId="{13975F30-578F-4D4F-8117-3412821EED77}" destId="{C2E5330A-3343-0A45-BDAC-15D987847BC2}" srcOrd="1" destOrd="0" presId="urn:microsoft.com/office/officeart/2005/8/layout/hProcess9"/>
    <dgm:cxn modelId="{16F59467-3E7B-B349-9119-8B16146D3655}" type="presParOf" srcId="{C2E5330A-3343-0A45-BDAC-15D987847BC2}" destId="{B1668F74-752B-C540-A741-0C64963537E9}" srcOrd="0" destOrd="0" presId="urn:microsoft.com/office/officeart/2005/8/layout/hProcess9"/>
    <dgm:cxn modelId="{B4A3E205-743E-B643-AFF9-02E7200EE6C6}" type="presParOf" srcId="{C2E5330A-3343-0A45-BDAC-15D987847BC2}" destId="{78B773D5-B754-DA49-B5E0-445065F2E412}" srcOrd="1" destOrd="0" presId="urn:microsoft.com/office/officeart/2005/8/layout/hProcess9"/>
    <dgm:cxn modelId="{5C9E3F98-6776-4749-B1AF-30355F515D30}" type="presParOf" srcId="{C2E5330A-3343-0A45-BDAC-15D987847BC2}" destId="{6B7F89DB-1A27-D049-B21B-E0F83C895D04}" srcOrd="2" destOrd="0" presId="urn:microsoft.com/office/officeart/2005/8/layout/hProcess9"/>
    <dgm:cxn modelId="{63102E19-713C-E841-8C29-13AE2DFD5831}" type="presParOf" srcId="{C2E5330A-3343-0A45-BDAC-15D987847BC2}" destId="{C01A814E-BC4C-7F4A-AD23-B2B0FBC08683}" srcOrd="3" destOrd="0" presId="urn:microsoft.com/office/officeart/2005/8/layout/hProcess9"/>
    <dgm:cxn modelId="{B8EDC586-CB35-4C45-B2A7-5F511A1E3DA1}" type="presParOf" srcId="{C2E5330A-3343-0A45-BDAC-15D987847BC2}" destId="{1CDD2153-403F-B745-93D0-08989EB50EBA}" srcOrd="4" destOrd="0" presId="urn:microsoft.com/office/officeart/2005/8/layout/hProcess9"/>
    <dgm:cxn modelId="{EA939EC0-C2E0-154B-A81C-6971347292F3}" type="presParOf" srcId="{C2E5330A-3343-0A45-BDAC-15D987847BC2}" destId="{50D25BE4-4FBE-B845-9044-0E84A9C37F6F}" srcOrd="5" destOrd="0" presId="urn:microsoft.com/office/officeart/2005/8/layout/hProcess9"/>
    <dgm:cxn modelId="{AE71A415-7100-E948-8689-7A0A16F1ED3E}" type="presParOf" srcId="{C2E5330A-3343-0A45-BDAC-15D987847BC2}" destId="{31E5AE77-29E1-EB4D-9635-1383C760F1AE}"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DFC73-1031-6349-A787-1039302E1850}">
      <dsp:nvSpPr>
        <dsp:cNvPr id="0" name=""/>
        <dsp:cNvSpPr/>
      </dsp:nvSpPr>
      <dsp:spPr>
        <a:xfrm>
          <a:off x="6352087" y="3296848"/>
          <a:ext cx="2395063" cy="15514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AU" sz="1200" kern="1200" dirty="0"/>
            <a:t>Position of wrist</a:t>
          </a:r>
          <a:endParaRPr lang="en-GB" sz="1200" kern="1200" dirty="0"/>
        </a:p>
        <a:p>
          <a:pPr marL="114300" lvl="1" indent="-114300" algn="l" defTabSz="533400">
            <a:lnSpc>
              <a:spcPct val="90000"/>
            </a:lnSpc>
            <a:spcBef>
              <a:spcPct val="0"/>
            </a:spcBef>
            <a:spcAft>
              <a:spcPct val="15000"/>
            </a:spcAft>
            <a:buChar char="•"/>
          </a:pPr>
          <a:r>
            <a:rPr lang="en-AU" sz="1200" kern="1200" dirty="0"/>
            <a:t>Positioning of arm and hand/fingers for task</a:t>
          </a:r>
          <a:endParaRPr lang="en-GB" sz="1200" kern="1200" dirty="0"/>
        </a:p>
        <a:p>
          <a:pPr marL="114300" lvl="1" indent="-114300" algn="l" defTabSz="533400">
            <a:lnSpc>
              <a:spcPct val="90000"/>
            </a:lnSpc>
            <a:spcBef>
              <a:spcPct val="0"/>
            </a:spcBef>
            <a:spcAft>
              <a:spcPct val="15000"/>
            </a:spcAft>
            <a:buChar char="•"/>
          </a:pPr>
          <a:r>
            <a:rPr lang="en-AU" sz="1200" kern="1200" dirty="0"/>
            <a:t>Differentiate movements that involve objects</a:t>
          </a:r>
          <a:endParaRPr lang="en-GB" sz="1200" kern="1200" dirty="0"/>
        </a:p>
      </dsp:txBody>
      <dsp:txXfrm>
        <a:off x="7104686" y="3718793"/>
        <a:ext cx="1608384" cy="1095433"/>
      </dsp:txXfrm>
    </dsp:sp>
    <dsp:sp modelId="{C5B1D7F0-608B-BF4F-A773-30E4152100C9}">
      <dsp:nvSpPr>
        <dsp:cNvPr id="0" name=""/>
        <dsp:cNvSpPr/>
      </dsp:nvSpPr>
      <dsp:spPr>
        <a:xfrm>
          <a:off x="2444352" y="3296848"/>
          <a:ext cx="2395063" cy="15514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GB" sz="1200" kern="1200"/>
            <a:t>Reach</a:t>
          </a:r>
        </a:p>
        <a:p>
          <a:pPr marL="114300" lvl="1" indent="-114300" algn="l" defTabSz="533400">
            <a:lnSpc>
              <a:spcPct val="90000"/>
            </a:lnSpc>
            <a:spcBef>
              <a:spcPct val="0"/>
            </a:spcBef>
            <a:spcAft>
              <a:spcPct val="15000"/>
            </a:spcAft>
            <a:buChar char="•"/>
          </a:pPr>
          <a:r>
            <a:rPr lang="en-GB" sz="1200" kern="1200" dirty="0"/>
            <a:t>Functional grasp</a:t>
          </a:r>
        </a:p>
        <a:p>
          <a:pPr marL="114300" lvl="1" indent="-114300" algn="l" defTabSz="533400">
            <a:lnSpc>
              <a:spcPct val="90000"/>
            </a:lnSpc>
            <a:spcBef>
              <a:spcPct val="0"/>
            </a:spcBef>
            <a:spcAft>
              <a:spcPct val="15000"/>
            </a:spcAft>
            <a:buChar char="•"/>
          </a:pPr>
          <a:r>
            <a:rPr lang="en-GB" sz="1200" kern="1200" dirty="0"/>
            <a:t>Pincer grip</a:t>
          </a:r>
        </a:p>
      </dsp:txBody>
      <dsp:txXfrm>
        <a:off x="2478432" y="3718793"/>
        <a:ext cx="1608384" cy="1095433"/>
      </dsp:txXfrm>
    </dsp:sp>
    <dsp:sp modelId="{AC3481D5-50A3-4B4E-B4B8-1AA68C5028E2}">
      <dsp:nvSpPr>
        <dsp:cNvPr id="0" name=""/>
        <dsp:cNvSpPr/>
      </dsp:nvSpPr>
      <dsp:spPr>
        <a:xfrm>
          <a:off x="6352087" y="0"/>
          <a:ext cx="2395063" cy="15514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GB" sz="1200" kern="1200" dirty="0"/>
            <a:t>Accuracy</a:t>
          </a:r>
        </a:p>
        <a:p>
          <a:pPr marL="114300" lvl="1" indent="-114300" algn="l" defTabSz="533400">
            <a:lnSpc>
              <a:spcPct val="90000"/>
            </a:lnSpc>
            <a:spcBef>
              <a:spcPct val="0"/>
            </a:spcBef>
            <a:spcAft>
              <a:spcPct val="15000"/>
            </a:spcAft>
            <a:buChar char="•"/>
          </a:pPr>
          <a:r>
            <a:rPr lang="en-GB" sz="1200" kern="1200" dirty="0"/>
            <a:t>Smoothness</a:t>
          </a:r>
        </a:p>
        <a:p>
          <a:pPr marL="114300" lvl="1" indent="-114300" algn="l" defTabSz="533400">
            <a:lnSpc>
              <a:spcPct val="90000"/>
            </a:lnSpc>
            <a:spcBef>
              <a:spcPct val="0"/>
            </a:spcBef>
            <a:spcAft>
              <a:spcPct val="15000"/>
            </a:spcAft>
            <a:buChar char="•"/>
          </a:pPr>
          <a:r>
            <a:rPr lang="en-GB" sz="1200" kern="1200" dirty="0"/>
            <a:t>Speed</a:t>
          </a:r>
        </a:p>
        <a:p>
          <a:pPr marL="114300" lvl="1" indent="-114300" algn="l" defTabSz="533400">
            <a:lnSpc>
              <a:spcPct val="90000"/>
            </a:lnSpc>
            <a:spcBef>
              <a:spcPct val="0"/>
            </a:spcBef>
            <a:spcAft>
              <a:spcPct val="15000"/>
            </a:spcAft>
            <a:buChar char="•"/>
          </a:pPr>
          <a:r>
            <a:rPr lang="en-GB" sz="1200" kern="1200" dirty="0"/>
            <a:t>Limb position</a:t>
          </a:r>
        </a:p>
        <a:p>
          <a:pPr marL="114300" lvl="1" indent="-114300" algn="l" defTabSz="533400">
            <a:lnSpc>
              <a:spcPct val="90000"/>
            </a:lnSpc>
            <a:spcBef>
              <a:spcPct val="0"/>
            </a:spcBef>
            <a:spcAft>
              <a:spcPct val="15000"/>
            </a:spcAft>
            <a:buChar char="•"/>
          </a:pPr>
          <a:r>
            <a:rPr lang="en-GB" sz="1200" kern="1200" dirty="0"/>
            <a:t>Coordination</a:t>
          </a:r>
        </a:p>
      </dsp:txBody>
      <dsp:txXfrm>
        <a:off x="7104686" y="34080"/>
        <a:ext cx="1608384" cy="1095433"/>
      </dsp:txXfrm>
    </dsp:sp>
    <dsp:sp modelId="{F9C70CAF-EB13-0A45-8E84-8A2ADC96BA7D}">
      <dsp:nvSpPr>
        <dsp:cNvPr id="0" name=""/>
        <dsp:cNvSpPr/>
      </dsp:nvSpPr>
      <dsp:spPr>
        <a:xfrm>
          <a:off x="2444352" y="0"/>
          <a:ext cx="2395063" cy="15514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endParaRPr lang="en-GB" sz="1200" kern="1200" dirty="0"/>
        </a:p>
        <a:p>
          <a:pPr marL="228600" lvl="2" indent="-114300" algn="l" defTabSz="533400">
            <a:lnSpc>
              <a:spcPct val="90000"/>
            </a:lnSpc>
            <a:spcBef>
              <a:spcPct val="0"/>
            </a:spcBef>
            <a:spcAft>
              <a:spcPct val="15000"/>
            </a:spcAft>
            <a:buChar char="•"/>
          </a:pPr>
          <a:r>
            <a:rPr lang="en-GB" sz="1200" kern="1200" dirty="0"/>
            <a:t>Amount of Arm Use</a:t>
          </a:r>
        </a:p>
        <a:p>
          <a:pPr marL="228600" lvl="2" indent="-114300" algn="l" defTabSz="533400">
            <a:lnSpc>
              <a:spcPct val="90000"/>
            </a:lnSpc>
            <a:spcBef>
              <a:spcPct val="0"/>
            </a:spcBef>
            <a:spcAft>
              <a:spcPct val="15000"/>
            </a:spcAft>
            <a:buChar char="•"/>
          </a:pPr>
          <a:r>
            <a:rPr lang="en-GB" sz="1200" kern="1200" dirty="0"/>
            <a:t>Proportion of Arm Use</a:t>
          </a:r>
        </a:p>
        <a:p>
          <a:pPr marL="228600" lvl="2" indent="-114300" algn="l" defTabSz="533400">
            <a:lnSpc>
              <a:spcPct val="90000"/>
            </a:lnSpc>
            <a:spcBef>
              <a:spcPct val="0"/>
            </a:spcBef>
            <a:spcAft>
              <a:spcPct val="15000"/>
            </a:spcAft>
            <a:buChar char="•"/>
          </a:pPr>
          <a:r>
            <a:rPr lang="en-GB" sz="1200" kern="1200" dirty="0"/>
            <a:t>Symmetry of Arm Use</a:t>
          </a:r>
        </a:p>
      </dsp:txBody>
      <dsp:txXfrm>
        <a:off x="2478432" y="34080"/>
        <a:ext cx="1608384" cy="1095433"/>
      </dsp:txXfrm>
    </dsp:sp>
    <dsp:sp modelId="{149DFC9B-E025-A048-9C5D-67D0B19F63B1}">
      <dsp:nvSpPr>
        <dsp:cNvPr id="0" name=""/>
        <dsp:cNvSpPr/>
      </dsp:nvSpPr>
      <dsp:spPr>
        <a:xfrm>
          <a:off x="3447951" y="276353"/>
          <a:ext cx="2099316" cy="2099316"/>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Capacity</a:t>
          </a:r>
        </a:p>
      </dsp:txBody>
      <dsp:txXfrm>
        <a:off x="4062826" y="891228"/>
        <a:ext cx="1484441" cy="1484441"/>
      </dsp:txXfrm>
    </dsp:sp>
    <dsp:sp modelId="{C7ACA04E-9393-964E-90EE-E5F6070C6867}">
      <dsp:nvSpPr>
        <dsp:cNvPr id="0" name=""/>
        <dsp:cNvSpPr/>
      </dsp:nvSpPr>
      <dsp:spPr>
        <a:xfrm rot="5400000">
          <a:off x="5644235" y="276353"/>
          <a:ext cx="2099316" cy="2099316"/>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Quality</a:t>
          </a:r>
        </a:p>
      </dsp:txBody>
      <dsp:txXfrm rot="-5400000">
        <a:off x="5644235" y="891228"/>
        <a:ext cx="1484441" cy="1484441"/>
      </dsp:txXfrm>
    </dsp:sp>
    <dsp:sp modelId="{1236B64E-A86B-C84F-807D-E0A181F3C6FE}">
      <dsp:nvSpPr>
        <dsp:cNvPr id="0" name=""/>
        <dsp:cNvSpPr/>
      </dsp:nvSpPr>
      <dsp:spPr>
        <a:xfrm rot="10800000">
          <a:off x="5644235" y="2472636"/>
          <a:ext cx="2099316" cy="2099316"/>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Movement Pattern</a:t>
          </a:r>
        </a:p>
      </dsp:txBody>
      <dsp:txXfrm rot="10800000">
        <a:off x="5644235" y="2472636"/>
        <a:ext cx="1484441" cy="1484441"/>
      </dsp:txXfrm>
    </dsp:sp>
    <dsp:sp modelId="{AD81BA2E-048B-064F-9BD5-5CE022CEC8F0}">
      <dsp:nvSpPr>
        <dsp:cNvPr id="0" name=""/>
        <dsp:cNvSpPr/>
      </dsp:nvSpPr>
      <dsp:spPr>
        <a:xfrm rot="16200000">
          <a:off x="3447951" y="2472636"/>
          <a:ext cx="2099316" cy="2099316"/>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AU" sz="2000" kern="1200" dirty="0"/>
            <a:t>Movement Type</a:t>
          </a:r>
        </a:p>
      </dsp:txBody>
      <dsp:txXfrm rot="5400000">
        <a:off x="4062826" y="2472636"/>
        <a:ext cx="1484441" cy="1484441"/>
      </dsp:txXfrm>
    </dsp:sp>
    <dsp:sp modelId="{2AE40E37-5F0B-AD42-82C8-9B26D209C933}">
      <dsp:nvSpPr>
        <dsp:cNvPr id="0" name=""/>
        <dsp:cNvSpPr/>
      </dsp:nvSpPr>
      <dsp:spPr>
        <a:xfrm>
          <a:off x="5233341" y="1987805"/>
          <a:ext cx="724821" cy="63027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D68879-7023-9A47-A8EB-93BD10184532}">
      <dsp:nvSpPr>
        <dsp:cNvPr id="0" name=""/>
        <dsp:cNvSpPr/>
      </dsp:nvSpPr>
      <dsp:spPr>
        <a:xfrm rot="10800000">
          <a:off x="5233341" y="2230221"/>
          <a:ext cx="724821" cy="63027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745C2-7DB5-3545-8C64-41727182913B}">
      <dsp:nvSpPr>
        <dsp:cNvPr id="0" name=""/>
        <dsp:cNvSpPr/>
      </dsp:nvSpPr>
      <dsp:spPr>
        <a:xfrm>
          <a:off x="775577" y="0"/>
          <a:ext cx="8789877" cy="404829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68F74-752B-C540-A741-0C64963537E9}">
      <dsp:nvSpPr>
        <dsp:cNvPr id="0" name=""/>
        <dsp:cNvSpPr/>
      </dsp:nvSpPr>
      <dsp:spPr>
        <a:xfrm>
          <a:off x="5049" y="1214489"/>
          <a:ext cx="2457762" cy="1619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AU" sz="1600" kern="1200" dirty="0"/>
            <a:t>Raw Data Extraction</a:t>
          </a:r>
        </a:p>
        <a:p>
          <a:pPr marL="114300" lvl="1" indent="-114300" algn="l" defTabSz="533400">
            <a:lnSpc>
              <a:spcPct val="90000"/>
            </a:lnSpc>
            <a:spcBef>
              <a:spcPct val="0"/>
            </a:spcBef>
            <a:spcAft>
              <a:spcPct val="15000"/>
            </a:spcAft>
            <a:buChar char="•"/>
          </a:pPr>
          <a:r>
            <a:rPr lang="en-GB" sz="1200" kern="1200" dirty="0"/>
            <a:t>Key Joint Coordinates</a:t>
          </a:r>
        </a:p>
      </dsp:txBody>
      <dsp:txXfrm>
        <a:off x="84098" y="1293538"/>
        <a:ext cx="2299664" cy="1461221"/>
      </dsp:txXfrm>
    </dsp:sp>
    <dsp:sp modelId="{6B7F89DB-1A27-D049-B21B-E0F83C895D04}">
      <dsp:nvSpPr>
        <dsp:cNvPr id="0" name=""/>
        <dsp:cNvSpPr/>
      </dsp:nvSpPr>
      <dsp:spPr>
        <a:xfrm>
          <a:off x="2629439" y="1214489"/>
          <a:ext cx="2457762" cy="1619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AU" sz="1600" kern="1200" dirty="0"/>
            <a:t>Measurements</a:t>
          </a:r>
        </a:p>
        <a:p>
          <a:pPr marL="114300" lvl="1" indent="-114300" algn="l" defTabSz="533400">
            <a:lnSpc>
              <a:spcPct val="90000"/>
            </a:lnSpc>
            <a:spcBef>
              <a:spcPct val="0"/>
            </a:spcBef>
            <a:spcAft>
              <a:spcPct val="15000"/>
            </a:spcAft>
            <a:buChar char="•"/>
          </a:pPr>
          <a:r>
            <a:rPr lang="en-GB" sz="1200" kern="1200" dirty="0"/>
            <a:t>Speed</a:t>
          </a:r>
        </a:p>
        <a:p>
          <a:pPr marL="114300" lvl="1" indent="-114300" algn="l" defTabSz="533400">
            <a:lnSpc>
              <a:spcPct val="90000"/>
            </a:lnSpc>
            <a:spcBef>
              <a:spcPct val="0"/>
            </a:spcBef>
            <a:spcAft>
              <a:spcPct val="15000"/>
            </a:spcAft>
            <a:buChar char="•"/>
          </a:pPr>
          <a:r>
            <a:rPr lang="en-GB" sz="1200" kern="1200" dirty="0"/>
            <a:t>Traversed distance</a:t>
          </a:r>
        </a:p>
        <a:p>
          <a:pPr marL="114300" lvl="1" indent="-114300" algn="l" defTabSz="533400">
            <a:lnSpc>
              <a:spcPct val="90000"/>
            </a:lnSpc>
            <a:spcBef>
              <a:spcPct val="0"/>
            </a:spcBef>
            <a:spcAft>
              <a:spcPct val="15000"/>
            </a:spcAft>
            <a:buChar char="•"/>
          </a:pPr>
          <a:r>
            <a:rPr lang="en-GB" sz="1200" kern="1200" dirty="0"/>
            <a:t>Statistical measurements</a:t>
          </a:r>
        </a:p>
        <a:p>
          <a:pPr marL="228600" lvl="2" indent="-114300" algn="l" defTabSz="533400">
            <a:lnSpc>
              <a:spcPct val="90000"/>
            </a:lnSpc>
            <a:spcBef>
              <a:spcPct val="0"/>
            </a:spcBef>
            <a:spcAft>
              <a:spcPct val="15000"/>
            </a:spcAft>
            <a:buChar char="•"/>
          </a:pPr>
          <a:r>
            <a:rPr lang="en-GB" sz="1200" kern="1200" dirty="0"/>
            <a:t>Standard Deviation</a:t>
          </a:r>
        </a:p>
        <a:p>
          <a:pPr marL="228600" lvl="2" indent="-114300" algn="l" defTabSz="533400">
            <a:lnSpc>
              <a:spcPct val="90000"/>
            </a:lnSpc>
            <a:spcBef>
              <a:spcPct val="0"/>
            </a:spcBef>
            <a:spcAft>
              <a:spcPct val="15000"/>
            </a:spcAft>
            <a:buChar char="•"/>
          </a:pPr>
          <a:r>
            <a:rPr lang="en-GB" sz="1200" kern="1200" dirty="0"/>
            <a:t>Mean</a:t>
          </a:r>
        </a:p>
      </dsp:txBody>
      <dsp:txXfrm>
        <a:off x="2708488" y="1293538"/>
        <a:ext cx="2299664" cy="1461221"/>
      </dsp:txXfrm>
    </dsp:sp>
    <dsp:sp modelId="{1CDD2153-403F-B745-93D0-08989EB50EBA}">
      <dsp:nvSpPr>
        <dsp:cNvPr id="0" name=""/>
        <dsp:cNvSpPr/>
      </dsp:nvSpPr>
      <dsp:spPr>
        <a:xfrm>
          <a:off x="5253829" y="1214489"/>
          <a:ext cx="2457762" cy="1619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AU" sz="1600" kern="1200" dirty="0"/>
            <a:t>Analysis</a:t>
          </a:r>
        </a:p>
        <a:p>
          <a:pPr marL="114300" lvl="1" indent="-114300" algn="l" defTabSz="533400">
            <a:lnSpc>
              <a:spcPct val="90000"/>
            </a:lnSpc>
            <a:spcBef>
              <a:spcPct val="0"/>
            </a:spcBef>
            <a:spcAft>
              <a:spcPct val="15000"/>
            </a:spcAft>
            <a:buChar char="•"/>
          </a:pPr>
          <a:r>
            <a:rPr lang="en-AU" sz="1200" kern="1200" dirty="0"/>
            <a:t>AI based approach</a:t>
          </a:r>
        </a:p>
        <a:p>
          <a:pPr marL="114300" lvl="1" indent="-114300" algn="l" defTabSz="533400">
            <a:lnSpc>
              <a:spcPct val="90000"/>
            </a:lnSpc>
            <a:spcBef>
              <a:spcPct val="0"/>
            </a:spcBef>
            <a:spcAft>
              <a:spcPct val="15000"/>
            </a:spcAft>
            <a:buChar char="•"/>
          </a:pPr>
          <a:r>
            <a:rPr lang="en-AU" sz="1200" kern="1200" dirty="0"/>
            <a:t>Statistical Approach</a:t>
          </a:r>
        </a:p>
      </dsp:txBody>
      <dsp:txXfrm>
        <a:off x="5332878" y="1293538"/>
        <a:ext cx="2299664" cy="1461221"/>
      </dsp:txXfrm>
    </dsp:sp>
    <dsp:sp modelId="{31E5AE77-29E1-EB4D-9635-1383C760F1AE}">
      <dsp:nvSpPr>
        <dsp:cNvPr id="0" name=""/>
        <dsp:cNvSpPr/>
      </dsp:nvSpPr>
      <dsp:spPr>
        <a:xfrm>
          <a:off x="7878220" y="1214489"/>
          <a:ext cx="2457762" cy="1619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Assessment Metrics</a:t>
          </a:r>
        </a:p>
        <a:p>
          <a:pPr marL="114300" lvl="1" indent="-114300" algn="l" defTabSz="533400">
            <a:lnSpc>
              <a:spcPct val="90000"/>
            </a:lnSpc>
            <a:spcBef>
              <a:spcPct val="0"/>
            </a:spcBef>
            <a:spcAft>
              <a:spcPct val="15000"/>
            </a:spcAft>
            <a:buChar char="•"/>
          </a:pPr>
          <a:r>
            <a:rPr lang="en-GB" sz="1200" kern="1200" dirty="0"/>
            <a:t>Capacity</a:t>
          </a:r>
        </a:p>
        <a:p>
          <a:pPr marL="114300" lvl="1" indent="-114300" algn="l" defTabSz="533400">
            <a:lnSpc>
              <a:spcPct val="90000"/>
            </a:lnSpc>
            <a:spcBef>
              <a:spcPct val="0"/>
            </a:spcBef>
            <a:spcAft>
              <a:spcPct val="15000"/>
            </a:spcAft>
            <a:buChar char="•"/>
          </a:pPr>
          <a:r>
            <a:rPr lang="en-GB" sz="1200" kern="1200" dirty="0"/>
            <a:t>Quality</a:t>
          </a:r>
        </a:p>
        <a:p>
          <a:pPr marL="114300" lvl="1" indent="-114300" algn="l" defTabSz="533400">
            <a:lnSpc>
              <a:spcPct val="90000"/>
            </a:lnSpc>
            <a:spcBef>
              <a:spcPct val="0"/>
            </a:spcBef>
            <a:spcAft>
              <a:spcPct val="15000"/>
            </a:spcAft>
            <a:buChar char="•"/>
          </a:pPr>
          <a:r>
            <a:rPr lang="en-GB" sz="1200" kern="1200" dirty="0"/>
            <a:t>Movement Pattern</a:t>
          </a:r>
        </a:p>
      </dsp:txBody>
      <dsp:txXfrm>
        <a:off x="7957269" y="1293538"/>
        <a:ext cx="2299664" cy="1461221"/>
      </dsp:txXfrm>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8:52.86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37.845"/>
    </inkml:context>
    <inkml:brush xml:id="br0">
      <inkml:brushProperty name="width" value="0.2" units="cm"/>
      <inkml:brushProperty name="height" value="0.2" units="cm"/>
      <inkml:brushProperty name="color" value="#E71224"/>
    </inkml:brush>
  </inkml:definitions>
  <inkml:trace contextRef="#ctx0" brushRef="#br0">1 5266 24575,'12'-8'0,"1"-1"0,-3-1 0,8-8 0,4-4 0,8-9 0,10-7 0,4-2 0,6-5 0,6-3 0,0-4 0,10-8 0,-29 26 0,0-2 0,1-2 0,1-3 0,4-4 0,0-3 0,3-6 0,1-3 0,4-3 0,0-1 0,5-3 0,2 0 0,2-1 0,2 1 0,3 0 0,1 1 0,4-2 0,2 0 0,-22 21 0,1 1 0,1-1 0,1 1 0,2-1 0,0 1 0,-1 1 0,2 1 0,0-1-204,1 0 0,1 0 0,1 0 204,4-3 0,0 1 0,2-2 0,4-3 0,3-1 0,2-1-522,-10 8 1,3-1 0,1 0 0,3-1 521,8-5 0,3-1 0,2-1 0,0 0 0,-13 9 0,0 0 0,0-1 0,2 1 0,-1-1 0,2-1 0,0 1 0,1-1 0,-1 1 0,-1-1 0,14-8 0,-2-1 0,-1 1 0,-2 1 0,-7 5 0,-2 1 0,-2 0 0,1-1-383,-1 1 0,-1-1 0,0 0 0,-1-1 383,1 0 0,-1-1 0,0 1 0,0-1 0,1 1 0,0-1 0,0 1 0,1-1 0,1-1 0,1 0 0,0 0 0,-1 1 0,-1 1 0,-1 1 0,0 1 0,0 1 0,-5 3 0,-1 1 0,0 1 0,-1 0-177,16-10 1,-1 1 0,-3 2 176,-7 6 0,-1 2 0,-2 1 0,19-11 0,-3 3 241,-9 6 1,-3 3-242,-6 4 0,-2 3 950,-9 5 1,-2 2-951,37-10 1707,-5 9-1707,-4 2 667,11-1-667,3 0 0,-7 2 0,-15 6 0,-23 5 0,-11 4 0,-20 4 0,1 2 0,-12 0 0,0 0 0,0 0 0,3 0 0,9 0 0,19-4 0,19-2 0,12-2 0,-2 1 0,-13 3 0,-19 2 0,-16 2 0,-10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39.678"/>
    </inkml:context>
    <inkml:brush xml:id="br0">
      <inkml:brushProperty name="width" value="0.2" units="cm"/>
      <inkml:brushProperty name="height" value="0.2" units="cm"/>
      <inkml:brushProperty name="color" value="#E71224"/>
    </inkml:brush>
  </inkml:definitions>
  <inkml:trace contextRef="#ctx0" brushRef="#br0">1 1 24575,'15'24'0,"2"0"0,-1-5 0,-5-3 0,-2-5 0,-3 1 0,-1-5 0,-1 1 0,-4-6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41.711"/>
    </inkml:context>
    <inkml:brush xml:id="br0">
      <inkml:brushProperty name="width" value="0.2" units="cm"/>
      <inkml:brushProperty name="height" value="0.2" units="cm"/>
      <inkml:brushProperty name="color" value="#E71224"/>
    </inkml:brush>
  </inkml:definitions>
  <inkml:trace contextRef="#ctx0" brushRef="#br0">0 476 24575,'16'-75'0,"9"-13"0,-9 37 0,3 0 0,18-39 0,-6 26 0,-14 31 0,-9 13 0,-8 18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52.611"/>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23:10.50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8:52.86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23:10.50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32.495"/>
    </inkml:context>
    <inkml:brush xml:id="br0">
      <inkml:brushProperty name="width" value="0.2" units="cm"/>
      <inkml:brushProperty name="height" value="0.2" units="cm"/>
      <inkml:brushProperty name="color" value="#E71224"/>
    </inkml:brush>
  </inkml:definitions>
  <inkml:trace contextRef="#ctx0" brushRef="#br0">0 1197 24575,'13'-34'0,"17"-20"0,24-22 0,-19 27 0,1-1 0,6-5 0,0 0 0,0 0 0,0-1 0,0-1 0,0 0 0,2-2 0,1-1 0,-1 0 0,2-1 0,2 0 0,1 0 0,1-1 0,-3 5 0,9-8 0,-11 13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49.527"/>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13.596"/>
    </inkml:context>
    <inkml:brush xml:id="br0">
      <inkml:brushProperty name="width" value="0.2" units="cm"/>
      <inkml:brushProperty name="height" value="0.2" units="cm"/>
      <inkml:brushProperty name="color" value="#E71224"/>
    </inkml:brush>
  </inkml:definitions>
  <inkml:trace contextRef="#ctx0" brushRef="#br0">7045 5670 24575,'0'-55'0,"0"1"0,-4-22 0,-2-7 0,-1 2 0,-1-6 0,-3-4-820,0 11 1,-3-2 0,0-3 0,-2-1 608,-4-8 0,-1-2 1,-2-1-1,-1 0 211,2 16 0,-1-1 0,-1-1 0,-1 1 0,-1 0 0,-2 1 0,-1 0 0,-2 0 0,0 1 0,-2 1 0,0 2 0,-1 0 0,-1 1 0,-1 1 0,-2 2 0,-10-13 0,-2 1 0,-2 3 0,-1 2 0,2 6 0,-2 2 0,0 3 0,-2 2-10,1 8 1,0 3 0,-2 1 0,1 3 9,-14-13 0,0 4 0,1 3 256,9 9 0,1 3 0,1 2-256,-19-14 0,4 3 0,11 8 0,1 2 0,0 0 0,-2 0 0,-9-5 0,-4-1 333,13 11 0,-5-1 0,-1-1-333,-8-5 0,-3 0 0,-1-1 0,16 10 0,-2 1 0,0-1 0,-1 1 0,-2-1 0,-1 0 0,-1 0 0,1 1 0,-18-9 0,1 1 0,-1 1 0,0 1 0,0 1 0,1 2 0,3 4 0,0 2 0,1 2 0,3 1 0,1 3 0,1 1 0,0 1 0,0 2 0,1 1 165,2 2 0,1 0 0,-1 1-165,1 0 0,0 1 0,0 0 0,1 0 0,-1-1 0,0 2 0,0-1 0,-1 1 0,0 0 0,3 0 0,-1 0 0,1 1 0,3 1 0,1 0 0,0 2 0,-30-5 0,2 1 0,4 2 0,0 2 0,-3 0 0,-1 2 0,2-2 0,1 0 100,2 0 1,2 1-101,14 1 0,6-1 0,15 2 0,6 1 0,-15-4 1072,35 5-1072,14 1 622,5 4-622,7-1 0,-4 1 0,4 0 0,-5-2 0,-1 0 0,2 1 0,1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15.962"/>
    </inkml:context>
    <inkml:brush xml:id="br0">
      <inkml:brushProperty name="width" value="0.2" units="cm"/>
      <inkml:brushProperty name="height" value="0.2" units="cm"/>
      <inkml:brushProperty name="color" value="#E71224"/>
    </inkml:brush>
  </inkml:definitions>
  <inkml:trace contextRef="#ctx0" brushRef="#br0">1 0 24575,'16'53'0,"3"0"0,8 4 0,-3-10 0,-7-16 0,-5-14 0,-7-10 0,2 1 0,-4-5 0,1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18.696"/>
    </inkml:context>
    <inkml:brush xml:id="br0">
      <inkml:brushProperty name="width" value="0.2" units="cm"/>
      <inkml:brushProperty name="height" value="0.2" units="cm"/>
      <inkml:brushProperty name="color" value="#E71224"/>
    </inkml:brush>
  </inkml:definitions>
  <inkml:trace contextRef="#ctx0" brushRef="#br0">0 175 24575,'24'-15'0,"-3"0"0,-5 3 0,-7 3 0,-6 2 0,-2 1 0,1 1 0,0-1 0,2 2 0,6-6 0,4-7 0,5-4 0,1-2 0,-3 9 0,-5 6 0,-5 6 0,-3 2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21.878"/>
    </inkml:context>
    <inkml:brush xml:id="br0">
      <inkml:brushProperty name="width" value="0.2" units="cm"/>
      <inkml:brushProperty name="height" value="0.2" units="cm"/>
      <inkml:brushProperty name="color" value="#E71224"/>
    </inkml:brush>
  </inkml:definitions>
  <inkml:trace contextRef="#ctx0" brushRef="#br0">1 5522 24575,'0'-39'0,"0"-32"0,-1 20 0,2-5 0,1-23 0,3-7 0,3-10 0,2-3-364,-2 26 0,1-2 1,1 0 363,2-7 0,1-1 0,-1-1 0,1-1 0,-1-1 0,-1-2 0,-1-6 0,-1-2 0,-1-1-313,-2 21 1,-1-1 0,-1 0 0,-1-1 312,0-1 0,-2-1 0,0 0 0,0-1 0,-1-1 0,0 0 0,0 0 0,0 0 0,0-1 0,0 1 0,0-1 0,0 0 0,0 1 0,0-1 0,0 0 0,0 0 0,0 2 0,0 0 0,0 0 0,0 1 0,-1 3 0,0 1 0,-1 1 0,1 1-204,-1-17 1,-1 2 0,1 2 203,-1 7 0,-1 2 0,0 2 0,0 6 0,0 2 0,0 0-26,-2-30 0,1 2 26,-2 7 0,0 3 366,1 14 1,-1 5-367,2 13 0,0 7 1521,-2-7-1521,4 27 687,3 14-687,2 6 61,0 0-61,5-7 0,7-17 0,7-17 0,4-10 0,-2 7 0,-7 16 0,-6 17 0,-5 13 0,-4 7 0,-3 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24.428"/>
    </inkml:context>
    <inkml:brush xml:id="br0">
      <inkml:brushProperty name="width" value="0.2" units="cm"/>
      <inkml:brushProperty name="height" value="0.2" units="cm"/>
      <inkml:brushProperty name="color" value="#E71224"/>
    </inkml:brush>
  </inkml:definitions>
  <inkml:trace contextRef="#ctx0" brushRef="#br0">0 121 24575,'32'-18'0,"-2"3"0,1 1 0,-8 6 0,-9 0 0,-5 4 0,-5 2 0,-2-2 0,5-2 0,-6 1 0,6-3 0,-1 3 0,8-4 0,-6 3 0,7-2 0,-14 7 0,4 1 0,-5 11 0,0-3 0,0 6 0,0-5 0,0 0 0,0 3 0,0 4 0,0 7 0,4 12 0,8 15 0,7 9 0,7-1 0,1-11 0,-6-12 0,-9-18 0,-6-3 0,-4-12 0,0 1 0,8 4 0,1 2 0,5 4 0,-1 2 0,-5-7 0,-3-1 0,-6-7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26.195"/>
    </inkml:context>
    <inkml:brush xml:id="br0">
      <inkml:brushProperty name="width" value="0.2" units="cm"/>
      <inkml:brushProperty name="height" value="0.2" units="cm"/>
      <inkml:brushProperty name="color" value="#E71224"/>
    </inkml:brush>
  </inkml:definitions>
  <inkml:trace contextRef="#ctx0" brushRef="#br0">2 469 24575,'-2'-16'0,"2"2"0,7 5 0,1 1 0,0-1 0,1-2 0,5-14 0,9-19 0,17-25 0,8-11 0,-1 3 0,-3 17 0,-24 30 0,-5 13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93F260-5E69-0641-91BC-DDC37F64442A}" type="datetimeFigureOut">
              <a:rPr lang="en-US" smtClean="0"/>
              <a:t>9/19/23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2C0396-7B2B-2B47-8CAF-DBFCDF918D3A}" type="slidenum">
              <a:rPr lang="en-US" smtClean="0"/>
              <a:t>‹#›</a:t>
            </a:fld>
            <a:endParaRPr lang="en-US"/>
          </a:p>
        </p:txBody>
      </p:sp>
    </p:spTree>
    <p:extLst>
      <p:ext uri="{BB962C8B-B14F-4D97-AF65-F5344CB8AC3E}">
        <p14:creationId xmlns:p14="http://schemas.microsoft.com/office/powerpoint/2010/main" val="52067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Handcrafted feature data set</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a:t>
            </a:fld>
            <a:endParaRPr lang="en-US"/>
          </a:p>
        </p:txBody>
      </p:sp>
    </p:spTree>
    <p:extLst>
      <p:ext uri="{BB962C8B-B14F-4D97-AF65-F5344CB8AC3E}">
        <p14:creationId xmlns:p14="http://schemas.microsoft.com/office/powerpoint/2010/main" val="177777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https://</a:t>
            </a:r>
            <a:r>
              <a:rPr lang="en-US" dirty="0" err="1"/>
              <a:t>ieeexplore.ieee.org</a:t>
            </a:r>
            <a:r>
              <a:rPr lang="en-US" dirty="0"/>
              <a:t>/stamp/</a:t>
            </a:r>
            <a:r>
              <a:rPr lang="en-US" dirty="0" err="1"/>
              <a:t>stamp.jsp?arnumber</a:t>
            </a:r>
            <a:r>
              <a:rPr lang="en-US" dirty="0"/>
              <a:t>=9253716</a:t>
            </a:r>
          </a:p>
          <a:p>
            <a:endParaRPr lang="en-US" dirty="0"/>
          </a:p>
          <a:p>
            <a:r>
              <a:rPr lang="en-US" dirty="0"/>
              <a:t>Next improvement </a:t>
            </a:r>
          </a:p>
          <a:p>
            <a:r>
              <a:rPr lang="en-US" dirty="0"/>
              <a:t>Identify </a:t>
            </a:r>
            <a:r>
              <a:rPr lang="en-US" dirty="0" err="1"/>
              <a:t>behavioural</a:t>
            </a:r>
            <a:r>
              <a:rPr lang="en-US" dirty="0"/>
              <a:t> features</a:t>
            </a:r>
          </a:p>
          <a:p>
            <a:r>
              <a:rPr lang="en-US" dirty="0"/>
              <a:t>Model video into a dynamic graph representation</a:t>
            </a:r>
          </a:p>
          <a:p>
            <a:r>
              <a:rPr lang="en-US" dirty="0"/>
              <a:t>Anomaly detection</a:t>
            </a:r>
          </a:p>
          <a:p>
            <a:endParaRPr lang="en-US" dirty="0"/>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11</a:t>
            </a:fld>
            <a:endParaRPr lang="en-US"/>
          </a:p>
        </p:txBody>
      </p:sp>
    </p:spTree>
    <p:extLst>
      <p:ext uri="{BB962C8B-B14F-4D97-AF65-F5344CB8AC3E}">
        <p14:creationId xmlns:p14="http://schemas.microsoft.com/office/powerpoint/2010/main" val="2997674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https://</a:t>
            </a:r>
            <a:r>
              <a:rPr lang="en-US" dirty="0" err="1"/>
              <a:t>ieeexplore.ieee.org</a:t>
            </a:r>
            <a:r>
              <a:rPr lang="en-US" dirty="0"/>
              <a:t>/stamp/</a:t>
            </a:r>
            <a:r>
              <a:rPr lang="en-US" dirty="0" err="1"/>
              <a:t>stamp.jsp?arnumber</a:t>
            </a:r>
            <a:r>
              <a:rPr lang="en-US" dirty="0"/>
              <a:t>=9253716</a:t>
            </a:r>
          </a:p>
          <a:p>
            <a:endParaRPr lang="en-US" dirty="0"/>
          </a:p>
          <a:p>
            <a:r>
              <a:rPr lang="en-US" dirty="0"/>
              <a:t>Next improvement </a:t>
            </a:r>
          </a:p>
          <a:p>
            <a:r>
              <a:rPr lang="en-US" dirty="0"/>
              <a:t>Identify </a:t>
            </a:r>
            <a:r>
              <a:rPr lang="en-US" dirty="0" err="1"/>
              <a:t>behavioural</a:t>
            </a:r>
            <a:r>
              <a:rPr lang="en-US" dirty="0"/>
              <a:t> features</a:t>
            </a:r>
          </a:p>
          <a:p>
            <a:r>
              <a:rPr lang="en-US" dirty="0"/>
              <a:t>Model video into a dynamic graph representation</a:t>
            </a:r>
          </a:p>
          <a:p>
            <a:r>
              <a:rPr lang="en-US" dirty="0"/>
              <a:t>Anomaly detection</a:t>
            </a:r>
          </a:p>
          <a:p>
            <a:endParaRPr lang="en-US" dirty="0"/>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12</a:t>
            </a:fld>
            <a:endParaRPr lang="en-US"/>
          </a:p>
        </p:txBody>
      </p:sp>
    </p:spTree>
    <p:extLst>
      <p:ext uri="{BB962C8B-B14F-4D97-AF65-F5344CB8AC3E}">
        <p14:creationId xmlns:p14="http://schemas.microsoft.com/office/powerpoint/2010/main" val="2275635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https://</a:t>
            </a:r>
            <a:r>
              <a:rPr lang="en-US" dirty="0" err="1"/>
              <a:t>ieeexplore.ieee.org</a:t>
            </a:r>
            <a:r>
              <a:rPr lang="en-US" dirty="0"/>
              <a:t>/stamp/</a:t>
            </a:r>
            <a:r>
              <a:rPr lang="en-US" dirty="0" err="1"/>
              <a:t>stamp.jsp?arnumber</a:t>
            </a:r>
            <a:r>
              <a:rPr lang="en-US" dirty="0"/>
              <a:t>=9253716</a:t>
            </a:r>
          </a:p>
          <a:p>
            <a:endParaRPr lang="en-US" dirty="0"/>
          </a:p>
          <a:p>
            <a:r>
              <a:rPr lang="en-US" dirty="0"/>
              <a:t>Next improvement </a:t>
            </a:r>
          </a:p>
          <a:p>
            <a:r>
              <a:rPr lang="en-US" dirty="0"/>
              <a:t>Identify </a:t>
            </a:r>
            <a:r>
              <a:rPr lang="en-US" dirty="0" err="1"/>
              <a:t>behavioural</a:t>
            </a:r>
            <a:r>
              <a:rPr lang="en-US" dirty="0"/>
              <a:t> features</a:t>
            </a:r>
          </a:p>
          <a:p>
            <a:r>
              <a:rPr lang="en-US" dirty="0"/>
              <a:t>Model video into a dynamic graph representation</a:t>
            </a:r>
          </a:p>
          <a:p>
            <a:r>
              <a:rPr lang="en-US" dirty="0"/>
              <a:t>Anomaly detection</a:t>
            </a:r>
          </a:p>
          <a:p>
            <a:endParaRPr lang="en-US" dirty="0"/>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13</a:t>
            </a:fld>
            <a:endParaRPr lang="en-US"/>
          </a:p>
        </p:txBody>
      </p:sp>
    </p:spTree>
    <p:extLst>
      <p:ext uri="{BB962C8B-B14F-4D97-AF65-F5344CB8AC3E}">
        <p14:creationId xmlns:p14="http://schemas.microsoft.com/office/powerpoint/2010/main" val="906650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14</a:t>
            </a:fld>
            <a:endParaRPr lang="en-US"/>
          </a:p>
        </p:txBody>
      </p:sp>
    </p:spTree>
    <p:extLst>
      <p:ext uri="{BB962C8B-B14F-4D97-AF65-F5344CB8AC3E}">
        <p14:creationId xmlns:p14="http://schemas.microsoft.com/office/powerpoint/2010/main" val="2939340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15</a:t>
            </a:fld>
            <a:endParaRPr lang="en-US"/>
          </a:p>
        </p:txBody>
      </p:sp>
    </p:spTree>
    <p:extLst>
      <p:ext uri="{BB962C8B-B14F-4D97-AF65-F5344CB8AC3E}">
        <p14:creationId xmlns:p14="http://schemas.microsoft.com/office/powerpoint/2010/main" val="1847972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Model-based multimodal methods address multimodal HAR at the model level, which is consistent with the concept of co-learning [18] and represents a kind of fusion method.</a:t>
            </a:r>
            <a:r>
              <a:rPr lang="en-US" dirty="0">
                <a:highlight>
                  <a:srgbClr val="FFFF00"/>
                </a:highlight>
              </a:rPr>
              <a:t> Model-based fusion differs from typical </a:t>
            </a:r>
            <a:r>
              <a:rPr lang="en-US" dirty="0" err="1">
                <a:highlight>
                  <a:srgbClr val="FFFF00"/>
                </a:highlight>
              </a:rPr>
              <a:t>fusionbased</a:t>
            </a:r>
            <a:r>
              <a:rPr lang="en-US" dirty="0">
                <a:highlight>
                  <a:srgbClr val="FFFF00"/>
                </a:highlight>
              </a:rPr>
              <a:t> methods such as feature- and decision-level fusion, which respectively correspond to the concatenating and adding operations of model-agnostic fusion methods</a:t>
            </a:r>
            <a:r>
              <a:rPr lang="en-US" dirty="0"/>
              <a:t>. Our model-based fusion approach is also unique from existing model-level fusion methods that require representation similarity among different modalities. Specifically, our </a:t>
            </a:r>
            <a:r>
              <a:rPr lang="en-US" dirty="0" err="1"/>
              <a:t>MMNet</a:t>
            </a:r>
            <a:r>
              <a:rPr lang="en-US" dirty="0"/>
              <a:t> addresses fusion with co-learning based on a comprehensive understanding of the data structure; specifically, we learned representation from the RGB modality by focusing on body areas that brought mutually complementary features to the skeleton modality.</a:t>
            </a:r>
          </a:p>
        </p:txBody>
      </p:sp>
      <p:sp>
        <p:nvSpPr>
          <p:cNvPr id="4" name="Slide Number Placeholder 3"/>
          <p:cNvSpPr>
            <a:spLocks noGrp="1"/>
          </p:cNvSpPr>
          <p:nvPr>
            <p:ph type="sldNum" sz="quarter" idx="5"/>
          </p:nvPr>
        </p:nvSpPr>
        <p:spPr/>
        <p:txBody>
          <a:bodyPr/>
          <a:lstStyle/>
          <a:p>
            <a:fld id="{5C2C0396-7B2B-2B47-8CAF-DBFCDF918D3A}" type="slidenum">
              <a:rPr lang="en-US" smtClean="0"/>
              <a:t>21</a:t>
            </a:fld>
            <a:endParaRPr lang="en-US"/>
          </a:p>
        </p:txBody>
      </p:sp>
    </p:spTree>
    <p:extLst>
      <p:ext uri="{BB962C8B-B14F-4D97-AF65-F5344CB8AC3E}">
        <p14:creationId xmlns:p14="http://schemas.microsoft.com/office/powerpoint/2010/main" val="3440016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perform general graph convolution is derived from spectral graph theory [30], which allows the graph convolution to be carried out in the spectral domain. The key operation is computing the graph Fourier transform, which is equivalent to computing an expansion of the graph with respect to the eigenfunctions of the graph Laplacian. </a:t>
            </a:r>
            <a:r>
              <a:rPr lang="en-US" dirty="0" err="1"/>
              <a:t>Defferrard</a:t>
            </a:r>
            <a:r>
              <a:rPr lang="en-US" dirty="0"/>
              <a:t> et al. [15] proposed to use an efficient approximation to compute the graph Fourier transform based on the Kth-order Chebyshev polynomial.</a:t>
            </a:r>
          </a:p>
          <a:p>
            <a:endParaRPr lang="en-US" dirty="0"/>
          </a:p>
          <a:p>
            <a:r>
              <a:rPr lang="en-US" dirty="0"/>
              <a:t>L = D-A</a:t>
            </a:r>
          </a:p>
          <a:p>
            <a:r>
              <a:rPr lang="en-US" dirty="0"/>
              <a:t>L is the bridge between the graph representation and the Linear algebra</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23</a:t>
            </a:fld>
            <a:endParaRPr lang="en-US"/>
          </a:p>
        </p:txBody>
      </p:sp>
    </p:spTree>
    <p:extLst>
      <p:ext uri="{BB962C8B-B14F-4D97-AF65-F5344CB8AC3E}">
        <p14:creationId xmlns:p14="http://schemas.microsoft.com/office/powerpoint/2010/main" val="1665932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perform general graph convolution is derived from spectral graph theory [30], which allows the graph convolution to be carried out in the spectral domain. The key operation is computing the graph Fourier transform, which is equivalent to computing an expansion of the graph with respect to the eigenfunctions of the graph Laplacian. </a:t>
            </a:r>
            <a:r>
              <a:rPr lang="en-US" dirty="0" err="1"/>
              <a:t>Defferrard</a:t>
            </a:r>
            <a:r>
              <a:rPr lang="en-US" dirty="0"/>
              <a:t> et al. [15] proposed to use an efficient approximation to compute the graph Fourier transform based on the Kth-order Chebyshev polynomial.</a:t>
            </a:r>
          </a:p>
          <a:p>
            <a:endParaRPr lang="en-US" dirty="0"/>
          </a:p>
          <a:p>
            <a:r>
              <a:rPr lang="en-US" dirty="0"/>
              <a:t>L = D-A</a:t>
            </a:r>
          </a:p>
          <a:p>
            <a:r>
              <a:rPr lang="en-US" dirty="0"/>
              <a:t>L is the bridge between the graph representation and the Linear algebra</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24</a:t>
            </a:fld>
            <a:endParaRPr lang="en-US"/>
          </a:p>
        </p:txBody>
      </p:sp>
    </p:spTree>
    <p:extLst>
      <p:ext uri="{BB962C8B-B14F-4D97-AF65-F5344CB8AC3E}">
        <p14:creationId xmlns:p14="http://schemas.microsoft.com/office/powerpoint/2010/main" val="249544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perform general graph convolution is derived from spectral graph theory [30], which allows the graph convolution to be carried out in the spectral domain. The key operation is computing the graph Fourier transform, which is equivalent to computing an expansion of the graph with respect to the eigenfunctions of the graph Laplacian. </a:t>
            </a:r>
            <a:r>
              <a:rPr lang="en-US" dirty="0" err="1"/>
              <a:t>Defferrard</a:t>
            </a:r>
            <a:r>
              <a:rPr lang="en-US" dirty="0"/>
              <a:t> et al. [15] proposed to use an efficient approximation to compute the graph Fourier transform based on the Kth-order Chebyshev polynomial.</a:t>
            </a:r>
          </a:p>
          <a:p>
            <a:endParaRPr lang="en-US" dirty="0"/>
          </a:p>
          <a:p>
            <a:r>
              <a:rPr lang="en-US" dirty="0"/>
              <a:t>L = D-A</a:t>
            </a:r>
          </a:p>
          <a:p>
            <a:r>
              <a:rPr lang="en-US" dirty="0"/>
              <a:t>L is the bridge between the graph representation and the Linear algebra</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25</a:t>
            </a:fld>
            <a:endParaRPr lang="en-US"/>
          </a:p>
        </p:txBody>
      </p:sp>
    </p:spTree>
    <p:extLst>
      <p:ext uri="{BB962C8B-B14F-4D97-AF65-F5344CB8AC3E}">
        <p14:creationId xmlns:p14="http://schemas.microsoft.com/office/powerpoint/2010/main" val="320803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perform general graph convolution is derived from spectral graph theory [30], which allows the graph convolution to be carried out in the spectral domain. The key operation is computing the graph Fourier transform, which is equivalent to computing an expansion of the graph with respect to the eigenfunctions of the graph Laplacian. </a:t>
            </a:r>
            <a:r>
              <a:rPr lang="en-US" dirty="0" err="1"/>
              <a:t>Defferrard</a:t>
            </a:r>
            <a:r>
              <a:rPr lang="en-US" dirty="0"/>
              <a:t> et al. [15] proposed to use an efficient approximation to compute the graph Fourier transform based on the Kth-order Chebyshev polynomial.</a:t>
            </a:r>
          </a:p>
          <a:p>
            <a:endParaRPr lang="en-US" dirty="0"/>
          </a:p>
          <a:p>
            <a:r>
              <a:rPr lang="en-US" dirty="0"/>
              <a:t>L = D-A</a:t>
            </a:r>
          </a:p>
          <a:p>
            <a:r>
              <a:rPr lang="en-US" dirty="0"/>
              <a:t>L is the bridge between the graph representation and the Linear algebra</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26</a:t>
            </a:fld>
            <a:endParaRPr lang="en-US"/>
          </a:p>
        </p:txBody>
      </p:sp>
    </p:spTree>
    <p:extLst>
      <p:ext uri="{BB962C8B-B14F-4D97-AF65-F5344CB8AC3E}">
        <p14:creationId xmlns:p14="http://schemas.microsoft.com/office/powerpoint/2010/main" val="694313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than these 192 feature space ,we keep track of below features too</a:t>
            </a:r>
          </a:p>
          <a:p>
            <a:r>
              <a:rPr lang="en-AU" i="1" dirty="0">
                <a:solidFill>
                  <a:srgbClr val="8C8C8C"/>
                </a:solidFill>
                <a:effectLst/>
              </a:rPr>
              <a:t>['VIDEO_ID', 'USER_ID', 'ITERATION', 'FRAME_SQ_NUMBER', 'TIMESTAMP', 'CURRENT_POS_AVI_RATIO', 'HANDEDNESS']</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a:t>
            </a:fld>
            <a:endParaRPr lang="en-US"/>
          </a:p>
        </p:txBody>
      </p:sp>
    </p:spTree>
    <p:extLst>
      <p:ext uri="{BB962C8B-B14F-4D97-AF65-F5344CB8AC3E}">
        <p14:creationId xmlns:p14="http://schemas.microsoft.com/office/powerpoint/2010/main" val="4004218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inference modelling</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27</a:t>
            </a:fld>
            <a:endParaRPr lang="en-US"/>
          </a:p>
        </p:txBody>
      </p:sp>
    </p:spTree>
    <p:extLst>
      <p:ext uri="{BB962C8B-B14F-4D97-AF65-F5344CB8AC3E}">
        <p14:creationId xmlns:p14="http://schemas.microsoft.com/office/powerpoint/2010/main" val="2836376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partitioning means the protocol on how to decide the </a:t>
            </a:r>
            <a:r>
              <a:rPr lang="en-AU" dirty="0" err="1"/>
              <a:t>neibourhood</a:t>
            </a:r>
            <a:r>
              <a:rPr lang="en-AU" dirty="0"/>
              <a:t>.</a:t>
            </a:r>
            <a:br>
              <a:rPr lang="en-AU" dirty="0"/>
            </a:br>
            <a:r>
              <a:rPr lang="en-AU" dirty="0"/>
              <a:t>rule for defining the neighbourhood</a:t>
            </a:r>
            <a:br>
              <a:rPr lang="en-AU" dirty="0"/>
            </a:br>
            <a:r>
              <a:rPr lang="en-AU" dirty="0"/>
              <a:t>receptive field</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28</a:t>
            </a:fld>
            <a:endParaRPr lang="en-US"/>
          </a:p>
        </p:txBody>
      </p:sp>
    </p:spTree>
    <p:extLst>
      <p:ext uri="{BB962C8B-B14F-4D97-AF65-F5344CB8AC3E}">
        <p14:creationId xmlns:p14="http://schemas.microsoft.com/office/powerpoint/2010/main" val="3270342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577070"/>
                </a:solidFill>
                <a:effectLst/>
                <a:latin typeface="proxima-nova"/>
              </a:rPr>
              <a:t>A Knowledge Graph turns your data into machine-understandable knowledge. </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29</a:t>
            </a:fld>
            <a:endParaRPr lang="en-US"/>
          </a:p>
        </p:txBody>
      </p:sp>
    </p:spTree>
    <p:extLst>
      <p:ext uri="{BB962C8B-B14F-4D97-AF65-F5344CB8AC3E}">
        <p14:creationId xmlns:p14="http://schemas.microsoft.com/office/powerpoint/2010/main" val="655103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577070"/>
                </a:solidFill>
                <a:effectLst/>
                <a:latin typeface="proxima-nova"/>
              </a:rPr>
              <a:t>A Knowledge Graph turns your data into machine-understandable knowledge. </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30</a:t>
            </a:fld>
            <a:endParaRPr lang="en-US"/>
          </a:p>
        </p:txBody>
      </p:sp>
    </p:spTree>
    <p:extLst>
      <p:ext uri="{BB962C8B-B14F-4D97-AF65-F5344CB8AC3E}">
        <p14:creationId xmlns:p14="http://schemas.microsoft.com/office/powerpoint/2010/main" val="3766004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perform general graph convolution is derived from spectral graph theory [30], which allows the graph convolution to be carried out in the spectral domain. The key operation is computing the graph Fourier transform, which is equivalent to computing an expansion of the graph with respect to the eigenfunctions of the graph Laplacian. </a:t>
            </a:r>
            <a:r>
              <a:rPr lang="en-US" dirty="0" err="1"/>
              <a:t>Defferrard</a:t>
            </a:r>
            <a:r>
              <a:rPr lang="en-US" dirty="0"/>
              <a:t> et al. [15] proposed to use an efficient approximation to compute the graph Fourier transform based on the Kth-order Chebyshev polynomial.</a:t>
            </a:r>
          </a:p>
          <a:p>
            <a:endParaRPr lang="en-US" dirty="0"/>
          </a:p>
          <a:p>
            <a:r>
              <a:rPr lang="en-US" dirty="0"/>
              <a:t>L = D-A</a:t>
            </a:r>
          </a:p>
          <a:p>
            <a:r>
              <a:rPr lang="en-US" dirty="0"/>
              <a:t>L is the bridge between the graph representation and the Linear algebra</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31</a:t>
            </a:fld>
            <a:endParaRPr lang="en-US"/>
          </a:p>
        </p:txBody>
      </p:sp>
    </p:spTree>
    <p:extLst>
      <p:ext uri="{BB962C8B-B14F-4D97-AF65-F5344CB8AC3E}">
        <p14:creationId xmlns:p14="http://schemas.microsoft.com/office/powerpoint/2010/main" val="1568438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partitioning means the protocol on how to decide the </a:t>
            </a:r>
            <a:r>
              <a:rPr lang="en-AU" dirty="0" err="1"/>
              <a:t>neibourhood</a:t>
            </a:r>
            <a:r>
              <a:rPr lang="en-AU" dirty="0"/>
              <a:t>.</a:t>
            </a:r>
            <a:br>
              <a:rPr lang="en-AU" dirty="0"/>
            </a:br>
            <a:r>
              <a:rPr lang="en-AU" dirty="0"/>
              <a:t>rule for defining the neighbourhood</a:t>
            </a:r>
            <a:br>
              <a:rPr lang="en-AU" dirty="0"/>
            </a:br>
            <a:r>
              <a:rPr lang="en-AU" dirty="0"/>
              <a:t>receptive field</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33</a:t>
            </a:fld>
            <a:endParaRPr lang="en-US"/>
          </a:p>
        </p:txBody>
      </p:sp>
    </p:spTree>
    <p:extLst>
      <p:ext uri="{BB962C8B-B14F-4D97-AF65-F5344CB8AC3E}">
        <p14:creationId xmlns:p14="http://schemas.microsoft.com/office/powerpoint/2010/main" val="2728865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34</a:t>
            </a:fld>
            <a:endParaRPr lang="en-US"/>
          </a:p>
        </p:txBody>
      </p:sp>
    </p:spTree>
    <p:extLst>
      <p:ext uri="{BB962C8B-B14F-4D97-AF65-F5344CB8AC3E}">
        <p14:creationId xmlns:p14="http://schemas.microsoft.com/office/powerpoint/2010/main" val="925837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partitioning means the protocol on how to decide the </a:t>
            </a:r>
            <a:r>
              <a:rPr lang="en-AU" dirty="0" err="1"/>
              <a:t>neibourhood</a:t>
            </a:r>
            <a:r>
              <a:rPr lang="en-AU" dirty="0"/>
              <a:t>.</a:t>
            </a:r>
            <a:br>
              <a:rPr lang="en-AU" dirty="0"/>
            </a:br>
            <a:r>
              <a:rPr lang="en-AU" dirty="0"/>
              <a:t>rule for defining the neighbourhood</a:t>
            </a:r>
            <a:br>
              <a:rPr lang="en-AU" dirty="0"/>
            </a:br>
            <a:r>
              <a:rPr lang="en-AU" dirty="0"/>
              <a:t>receptive field</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36</a:t>
            </a:fld>
            <a:endParaRPr lang="en-US"/>
          </a:p>
        </p:txBody>
      </p:sp>
    </p:spTree>
    <p:extLst>
      <p:ext uri="{BB962C8B-B14F-4D97-AF65-F5344CB8AC3E}">
        <p14:creationId xmlns:p14="http://schemas.microsoft.com/office/powerpoint/2010/main" val="2412443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partitioning means the protocol on how to decide the </a:t>
            </a:r>
            <a:r>
              <a:rPr lang="en-AU" dirty="0" err="1"/>
              <a:t>neibourhood</a:t>
            </a:r>
            <a:r>
              <a:rPr lang="en-AU" dirty="0"/>
              <a:t>.</a:t>
            </a:r>
            <a:br>
              <a:rPr lang="en-AU" dirty="0"/>
            </a:br>
            <a:r>
              <a:rPr lang="en-AU" dirty="0"/>
              <a:t>rule for defining the neighbourhood</a:t>
            </a:r>
            <a:br>
              <a:rPr lang="en-AU" dirty="0"/>
            </a:br>
            <a:r>
              <a:rPr lang="en-AU" dirty="0"/>
              <a:t>receptive field</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37</a:t>
            </a:fld>
            <a:endParaRPr lang="en-US"/>
          </a:p>
        </p:txBody>
      </p:sp>
    </p:spTree>
    <p:extLst>
      <p:ext uri="{BB962C8B-B14F-4D97-AF65-F5344CB8AC3E}">
        <p14:creationId xmlns:p14="http://schemas.microsoft.com/office/powerpoint/2010/main" val="1214682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measures are taken by locating finger joints at specific time point</a:t>
            </a:r>
          </a:p>
          <a:p>
            <a:r>
              <a:rPr lang="en-US" dirty="0"/>
              <a:t>But there are other measures we can consider</a:t>
            </a:r>
          </a:p>
          <a:p>
            <a:r>
              <a:rPr lang="en-US" dirty="0"/>
              <a:t>	Angle</a:t>
            </a:r>
          </a:p>
          <a:p>
            <a:r>
              <a:rPr lang="en-US" dirty="0"/>
              <a:t>	joint distance</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38</a:t>
            </a:fld>
            <a:endParaRPr lang="en-US"/>
          </a:p>
        </p:txBody>
      </p:sp>
    </p:spTree>
    <p:extLst>
      <p:ext uri="{BB962C8B-B14F-4D97-AF65-F5344CB8AC3E}">
        <p14:creationId xmlns:p14="http://schemas.microsoft.com/office/powerpoint/2010/main" val="180025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Handcrafted feature data set</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3</a:t>
            </a:fld>
            <a:endParaRPr lang="en-US"/>
          </a:p>
        </p:txBody>
      </p:sp>
    </p:spTree>
    <p:extLst>
      <p:ext uri="{BB962C8B-B14F-4D97-AF65-F5344CB8AC3E}">
        <p14:creationId xmlns:p14="http://schemas.microsoft.com/office/powerpoint/2010/main" val="96425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have large amount of data for one activity, we can give more robust analysis of the user performance</a:t>
            </a:r>
          </a:p>
        </p:txBody>
      </p:sp>
      <p:sp>
        <p:nvSpPr>
          <p:cNvPr id="4" name="Slide Number Placeholder 3"/>
          <p:cNvSpPr>
            <a:spLocks noGrp="1"/>
          </p:cNvSpPr>
          <p:nvPr>
            <p:ph type="sldNum" sz="quarter" idx="5"/>
          </p:nvPr>
        </p:nvSpPr>
        <p:spPr/>
        <p:txBody>
          <a:bodyPr/>
          <a:lstStyle/>
          <a:p>
            <a:fld id="{5C2C0396-7B2B-2B47-8CAF-DBFCDF918D3A}" type="slidenum">
              <a:rPr lang="en-US" smtClean="0"/>
              <a:t>39</a:t>
            </a:fld>
            <a:endParaRPr lang="en-US"/>
          </a:p>
        </p:txBody>
      </p:sp>
    </p:spTree>
    <p:extLst>
      <p:ext uri="{BB962C8B-B14F-4D97-AF65-F5344CB8AC3E}">
        <p14:creationId xmlns:p14="http://schemas.microsoft.com/office/powerpoint/2010/main" val="29257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look into activity recognition in broader perspective</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40</a:t>
            </a:fld>
            <a:endParaRPr lang="en-US"/>
          </a:p>
        </p:txBody>
      </p:sp>
    </p:spTree>
    <p:extLst>
      <p:ext uri="{BB962C8B-B14F-4D97-AF65-F5344CB8AC3E}">
        <p14:creationId xmlns:p14="http://schemas.microsoft.com/office/powerpoint/2010/main" val="1936177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about the challenges </a:t>
            </a:r>
          </a:p>
          <a:p>
            <a:r>
              <a:rPr lang="en-AU" b="0" i="0" dirty="0">
                <a:solidFill>
                  <a:srgbClr val="374151"/>
                </a:solidFill>
                <a:effectLst/>
                <a:latin typeface="Söhne"/>
              </a:rPr>
              <a:t>temporal extent of an activity is ambiguous even for humans.</a:t>
            </a:r>
          </a:p>
          <a:p>
            <a:r>
              <a:rPr lang="en-AU" b="0" i="0" dirty="0">
                <a:solidFill>
                  <a:srgbClr val="374151"/>
                </a:solidFill>
                <a:effectLst/>
                <a:latin typeface="Söhne"/>
              </a:rPr>
              <a:t>Current data set covered the same background and less clutter</a:t>
            </a:r>
          </a:p>
          <a:p>
            <a:r>
              <a:rPr lang="en-AU" b="0" i="0" dirty="0">
                <a:solidFill>
                  <a:srgbClr val="374151"/>
                </a:solidFill>
                <a:effectLst/>
                <a:latin typeface="Söhne"/>
              </a:rPr>
              <a:t>In our approach we didn’t tag objects in the screen </a:t>
            </a:r>
          </a:p>
          <a:p>
            <a:r>
              <a:rPr lang="en-AU" b="0" i="0" dirty="0">
                <a:solidFill>
                  <a:srgbClr val="374151"/>
                </a:solidFill>
                <a:effectLst/>
                <a:latin typeface="Söhne"/>
              </a:rPr>
              <a:t>Need to focus on localisation accuracy</a:t>
            </a:r>
            <a:endParaRPr lang="en-US" dirty="0"/>
          </a:p>
          <a:p>
            <a:r>
              <a:rPr lang="en-US" dirty="0"/>
              <a:t>Why need to go beyond</a:t>
            </a:r>
          </a:p>
          <a:p>
            <a:r>
              <a:rPr lang="en-AU" b="0" i="0" dirty="0">
                <a:solidFill>
                  <a:srgbClr val="374151"/>
                </a:solidFill>
                <a:effectLst/>
                <a:latin typeface="Söhne"/>
              </a:rPr>
              <a:t>more complex, new challenges arose, including scale, background clutter, and action complexity, leading to improved algorithms</a:t>
            </a:r>
          </a:p>
          <a:p>
            <a:endParaRPr lang="en-US" dirty="0"/>
          </a:p>
          <a:p>
            <a:endParaRPr lang="en-US" dirty="0"/>
          </a:p>
          <a:p>
            <a:endParaRPr lang="en-US" dirty="0"/>
          </a:p>
          <a:p>
            <a:r>
              <a:rPr lang="en-US" dirty="0"/>
              <a:t>Currently most cases used </a:t>
            </a:r>
            <a:r>
              <a:rPr lang="en-US" dirty="0" err="1"/>
              <a:t>tw</a:t>
            </a:r>
            <a:r>
              <a:rPr lang="en-US" dirty="0"/>
              <a:t> streams networks for the analysis </a:t>
            </a:r>
          </a:p>
          <a:p>
            <a:r>
              <a:rPr lang="en-US" dirty="0"/>
              <a:t>(</a:t>
            </a:r>
            <a:r>
              <a:rPr lang="en-AU" b="0" i="0" dirty="0">
                <a:solidFill>
                  <a:srgbClr val="374151"/>
                </a:solidFill>
                <a:effectLst/>
                <a:latin typeface="Söhne"/>
              </a:rPr>
              <a:t>Spatial Stream + Temporal Stream</a:t>
            </a:r>
            <a:r>
              <a:rPr lang="en-AU" b="0" i="0" dirty="0">
                <a:solidFill>
                  <a:srgbClr val="374151"/>
                </a:solidFill>
                <a:effectLst/>
                <a:latin typeface="Söhne"/>
                <a:sym typeface="Wingdings" pitchFamily="2" charset="2"/>
              </a:rPr>
              <a:t> )</a:t>
            </a:r>
          </a:p>
          <a:p>
            <a:endParaRPr lang="en-AU" b="0" i="0" dirty="0">
              <a:solidFill>
                <a:srgbClr val="374151"/>
              </a:solidFill>
              <a:effectLst/>
              <a:latin typeface="Söhne"/>
              <a:sym typeface="Wingdings" pitchFamily="2" charset="2"/>
            </a:endParaRPr>
          </a:p>
          <a:p>
            <a:r>
              <a:rPr lang="en-AU" b="0" i="0" dirty="0">
                <a:solidFill>
                  <a:srgbClr val="374151"/>
                </a:solidFill>
                <a:effectLst/>
                <a:latin typeface="Söhne"/>
                <a:sym typeface="Wingdings" pitchFamily="2" charset="2"/>
              </a:rPr>
              <a:t>Person based reasoning is </a:t>
            </a:r>
            <a:r>
              <a:rPr lang="en-AU" b="0" i="0" dirty="0" err="1">
                <a:solidFill>
                  <a:srgbClr val="374151"/>
                </a:solidFill>
                <a:effectLst/>
                <a:latin typeface="Söhne"/>
                <a:sym typeface="Wingdings" pitchFamily="2" charset="2"/>
              </a:rPr>
              <a:t>impoartnat</a:t>
            </a:r>
            <a:r>
              <a:rPr lang="en-AU" b="0" i="0" dirty="0">
                <a:solidFill>
                  <a:srgbClr val="374151"/>
                </a:solidFill>
                <a:effectLst/>
                <a:latin typeface="Söhne"/>
                <a:sym typeface="Wingdings" pitchFamily="2" charset="2"/>
              </a:rPr>
              <a:t> : persons movements make a important remark in the video </a:t>
            </a:r>
          </a:p>
          <a:p>
            <a:r>
              <a:rPr lang="en-AU" b="0" i="0" dirty="0">
                <a:solidFill>
                  <a:srgbClr val="374151"/>
                </a:solidFill>
                <a:effectLst/>
                <a:latin typeface="Söhne"/>
                <a:sym typeface="Wingdings" pitchFamily="2" charset="2"/>
              </a:rPr>
              <a:t>Which help for the accuracy of the </a:t>
            </a:r>
          </a:p>
          <a:p>
            <a:endParaRPr lang="en-AU" b="0" i="0" dirty="0">
              <a:solidFill>
                <a:srgbClr val="374151"/>
              </a:solidFill>
              <a:effectLst/>
              <a:latin typeface="Söhne"/>
              <a:sym typeface="Wingdings" pitchFamily="2" charset="2"/>
            </a:endParaRP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42</a:t>
            </a:fld>
            <a:endParaRPr lang="en-US"/>
          </a:p>
        </p:txBody>
      </p:sp>
    </p:spTree>
    <p:extLst>
      <p:ext uri="{BB962C8B-B14F-4D97-AF65-F5344CB8AC3E}">
        <p14:creationId xmlns:p14="http://schemas.microsoft.com/office/powerpoint/2010/main" val="581620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kinetics data set to validate the results</a:t>
            </a:r>
          </a:p>
          <a:p>
            <a:r>
              <a:rPr lang="en-US" dirty="0"/>
              <a:t>Use </a:t>
            </a:r>
            <a:r>
              <a:rPr lang="en-US" dirty="0" err="1"/>
              <a:t>lagrangian</a:t>
            </a:r>
            <a:r>
              <a:rPr lang="en-US" dirty="0"/>
              <a:t> approach in the algorithm</a:t>
            </a:r>
          </a:p>
          <a:p>
            <a:r>
              <a:rPr lang="en-US" dirty="0"/>
              <a:t>Try to get an encoding for the activity</a:t>
            </a:r>
          </a:p>
          <a:p>
            <a:r>
              <a:rPr lang="en-US" dirty="0"/>
              <a:t>Try to derive an </a:t>
            </a:r>
            <a:r>
              <a:rPr lang="en-US" dirty="0" err="1"/>
              <a:t>alaphabet</a:t>
            </a:r>
            <a:r>
              <a:rPr lang="en-US" dirty="0"/>
              <a:t> (atomic components for the action)</a:t>
            </a:r>
          </a:p>
          <a:p>
            <a:r>
              <a:rPr lang="en-US" dirty="0"/>
              <a:t>Derive algorithm to do segmentation of the action Segmentation </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43</a:t>
            </a:fld>
            <a:endParaRPr lang="en-US"/>
          </a:p>
        </p:txBody>
      </p:sp>
    </p:spTree>
    <p:extLst>
      <p:ext uri="{BB962C8B-B14F-4D97-AF65-F5344CB8AC3E}">
        <p14:creationId xmlns:p14="http://schemas.microsoft.com/office/powerpoint/2010/main" val="15210010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still, we should stick to the exoskeleton extraction to capture the body movements</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44</a:t>
            </a:fld>
            <a:endParaRPr lang="en-US"/>
          </a:p>
        </p:txBody>
      </p:sp>
    </p:spTree>
    <p:extLst>
      <p:ext uri="{BB962C8B-B14F-4D97-AF65-F5344CB8AC3E}">
        <p14:creationId xmlns:p14="http://schemas.microsoft.com/office/powerpoint/2010/main" val="40511961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identify anomalies</a:t>
            </a:r>
            <a:br>
              <a:rPr lang="en-US" dirty="0"/>
            </a:br>
            <a:r>
              <a:rPr lang="en-US" dirty="0"/>
              <a:t>new states activities may appear</a:t>
            </a:r>
          </a:p>
          <a:p>
            <a:r>
              <a:rPr lang="en-US" dirty="0"/>
              <a:t>(KTH [29]), sports (UCF101 [33]), </a:t>
            </a:r>
            <a:r>
              <a:rPr lang="en-US" dirty="0" err="1"/>
              <a:t>ActivityNet</a:t>
            </a:r>
            <a:r>
              <a:rPr lang="en-US" dirty="0"/>
              <a:t> Dataset</a:t>
            </a:r>
          </a:p>
          <a:p>
            <a:r>
              <a:rPr lang="en-US" dirty="0"/>
              <a:t>Charades (this one has more complex combinations)</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45</a:t>
            </a:fld>
            <a:endParaRPr lang="en-US"/>
          </a:p>
        </p:txBody>
      </p:sp>
    </p:spTree>
    <p:extLst>
      <p:ext uri="{BB962C8B-B14F-4D97-AF65-F5344CB8AC3E}">
        <p14:creationId xmlns:p14="http://schemas.microsoft.com/office/powerpoint/2010/main" val="1990112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than these 192 feature space ,we keep track of below features too</a:t>
            </a:r>
          </a:p>
          <a:p>
            <a:r>
              <a:rPr lang="en-AU" i="1" dirty="0">
                <a:solidFill>
                  <a:srgbClr val="8C8C8C"/>
                </a:solidFill>
                <a:effectLst/>
              </a:rPr>
              <a:t>['VIDEO_ID', 'USER_ID', 'ITERATION', 'FRAME_SQ_NUMBER', 'TIMESTAMP', 'CURRENT_POS_AVI_RATIO', 'HANDEDNESS']</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4</a:t>
            </a:fld>
            <a:endParaRPr lang="en-US"/>
          </a:p>
        </p:txBody>
      </p:sp>
    </p:spTree>
    <p:extLst>
      <p:ext uri="{BB962C8B-B14F-4D97-AF65-F5344CB8AC3E}">
        <p14:creationId xmlns:p14="http://schemas.microsoft.com/office/powerpoint/2010/main" val="2336546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Haven’t seen this approach in any literature</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5</a:t>
            </a:fld>
            <a:endParaRPr lang="en-US"/>
          </a:p>
        </p:txBody>
      </p:sp>
    </p:spTree>
    <p:extLst>
      <p:ext uri="{BB962C8B-B14F-4D97-AF65-F5344CB8AC3E}">
        <p14:creationId xmlns:p14="http://schemas.microsoft.com/office/powerpoint/2010/main" val="2190453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validation </a:t>
            </a:r>
            <a:r>
              <a:rPr lang="en-US" dirty="0" err="1"/>
              <a:t>stratergies</a:t>
            </a:r>
            <a:endParaRPr lang="en-US" dirty="0"/>
          </a:p>
          <a:p>
            <a:r>
              <a:rPr lang="en-US" dirty="0"/>
              <a:t>Cross subject validation </a:t>
            </a:r>
          </a:p>
          <a:p>
            <a:r>
              <a:rPr lang="en-US" dirty="0"/>
              <a:t>Cross view validations</a:t>
            </a:r>
          </a:p>
          <a:p>
            <a:endParaRPr lang="en-US" dirty="0"/>
          </a:p>
          <a:p>
            <a:r>
              <a:rPr lang="en-US" dirty="0"/>
              <a:t>1.cook.cleanup</a:t>
            </a:r>
          </a:p>
          <a:p>
            <a:r>
              <a:rPr lang="en-US" dirty="0"/>
              <a:t>2. </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6</a:t>
            </a:fld>
            <a:endParaRPr lang="en-US"/>
          </a:p>
        </p:txBody>
      </p:sp>
    </p:spTree>
    <p:extLst>
      <p:ext uri="{BB962C8B-B14F-4D97-AF65-F5344CB8AC3E}">
        <p14:creationId xmlns:p14="http://schemas.microsoft.com/office/powerpoint/2010/main" val="2280515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partitioning means the protocol on how to decide the </a:t>
            </a:r>
            <a:r>
              <a:rPr lang="en-AU" dirty="0" err="1"/>
              <a:t>neibourhood</a:t>
            </a:r>
            <a:r>
              <a:rPr lang="en-AU" dirty="0"/>
              <a:t>.</a:t>
            </a:r>
            <a:br>
              <a:rPr lang="en-AU" dirty="0"/>
            </a:br>
            <a:r>
              <a:rPr lang="en-AU" dirty="0"/>
              <a:t>rule for defining the neighbourhood</a:t>
            </a:r>
            <a:br>
              <a:rPr lang="en-AU" dirty="0"/>
            </a:br>
            <a:r>
              <a:rPr lang="en-AU" dirty="0"/>
              <a:t>receptive field</a:t>
            </a:r>
          </a:p>
          <a:p>
            <a:endParaRPr lang="en-AU" dirty="0"/>
          </a:p>
          <a:p>
            <a:r>
              <a:rPr lang="en-AU" dirty="0"/>
              <a:t>Analyse the confusion matrix</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8</a:t>
            </a:fld>
            <a:endParaRPr lang="en-US"/>
          </a:p>
        </p:txBody>
      </p:sp>
    </p:spTree>
    <p:extLst>
      <p:ext uri="{BB962C8B-B14F-4D97-AF65-F5344CB8AC3E}">
        <p14:creationId xmlns:p14="http://schemas.microsoft.com/office/powerpoint/2010/main" val="3164876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https://</a:t>
            </a:r>
            <a:r>
              <a:rPr lang="en-US" dirty="0" err="1"/>
              <a:t>ieeexplore.ieee.org</a:t>
            </a:r>
            <a:r>
              <a:rPr lang="en-US" dirty="0"/>
              <a:t>/stamp/</a:t>
            </a:r>
            <a:r>
              <a:rPr lang="en-US" dirty="0" err="1"/>
              <a:t>stamp.jsp?arnumber</a:t>
            </a:r>
            <a:r>
              <a:rPr lang="en-US"/>
              <a:t>=9253716</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9</a:t>
            </a:fld>
            <a:endParaRPr lang="en-US"/>
          </a:p>
        </p:txBody>
      </p:sp>
    </p:spTree>
    <p:extLst>
      <p:ext uri="{BB962C8B-B14F-4D97-AF65-F5344CB8AC3E}">
        <p14:creationId xmlns:p14="http://schemas.microsoft.com/office/powerpoint/2010/main" val="1270656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https://</a:t>
            </a:r>
            <a:r>
              <a:rPr lang="en-US" dirty="0" err="1"/>
              <a:t>ieeexplore.ieee.org</a:t>
            </a:r>
            <a:r>
              <a:rPr lang="en-US" dirty="0"/>
              <a:t>/stamp/</a:t>
            </a:r>
            <a:r>
              <a:rPr lang="en-US" dirty="0" err="1"/>
              <a:t>stamp.jsp?arnumber</a:t>
            </a:r>
            <a:r>
              <a:rPr lang="en-US" dirty="0"/>
              <a:t>=9253716</a:t>
            </a:r>
          </a:p>
          <a:p>
            <a:endParaRPr lang="en-US" dirty="0"/>
          </a:p>
          <a:p>
            <a:r>
              <a:rPr lang="en-US" dirty="0"/>
              <a:t>Next improvement </a:t>
            </a:r>
          </a:p>
          <a:p>
            <a:r>
              <a:rPr lang="en-US" dirty="0"/>
              <a:t>Identify </a:t>
            </a:r>
            <a:r>
              <a:rPr lang="en-US" dirty="0" err="1"/>
              <a:t>behavioural</a:t>
            </a:r>
            <a:r>
              <a:rPr lang="en-US" dirty="0"/>
              <a:t> features</a:t>
            </a:r>
          </a:p>
          <a:p>
            <a:r>
              <a:rPr lang="en-US" dirty="0"/>
              <a:t>Model video into a dynamic graph representation</a:t>
            </a:r>
          </a:p>
          <a:p>
            <a:r>
              <a:rPr lang="en-US" dirty="0"/>
              <a:t>Anomaly detection</a:t>
            </a:r>
          </a:p>
          <a:p>
            <a:endParaRPr lang="en-US" dirty="0"/>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10</a:t>
            </a:fld>
            <a:endParaRPr lang="en-US"/>
          </a:p>
        </p:txBody>
      </p:sp>
    </p:spTree>
    <p:extLst>
      <p:ext uri="{BB962C8B-B14F-4D97-AF65-F5344CB8AC3E}">
        <p14:creationId xmlns:p14="http://schemas.microsoft.com/office/powerpoint/2010/main" val="12926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D3740-540A-E693-2D81-301C7175282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C9ED8D6-687E-D4FC-B738-BFF956AA66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B70F862-19BA-5C2E-972C-AEE67A9492DE}"/>
              </a:ext>
            </a:extLst>
          </p:cNvPr>
          <p:cNvSpPr>
            <a:spLocks noGrp="1"/>
          </p:cNvSpPr>
          <p:nvPr>
            <p:ph type="dt" sz="half" idx="10"/>
          </p:nvPr>
        </p:nvSpPr>
        <p:spPr/>
        <p:txBody>
          <a:bodyPr/>
          <a:lstStyle/>
          <a:p>
            <a:pPr algn="r"/>
            <a:fld id="{3F9AFA87-1417-4992-ABD9-27C3BC8CC883}" type="datetimeFigureOut">
              <a:rPr lang="en-US" smtClean="0"/>
              <a:pPr algn="r"/>
              <a:t>9/19/23</a:t>
            </a:fld>
            <a:endParaRPr lang="en-US" dirty="0"/>
          </a:p>
        </p:txBody>
      </p:sp>
      <p:sp>
        <p:nvSpPr>
          <p:cNvPr id="5" name="Footer Placeholder 4">
            <a:extLst>
              <a:ext uri="{FF2B5EF4-FFF2-40B4-BE49-F238E27FC236}">
                <a16:creationId xmlns:a16="http://schemas.microsoft.com/office/drawing/2014/main" id="{4C241C55-3380-6383-3E9C-D0C3E5B77395}"/>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61371F95-D48E-E7D9-266E-EB411173E888}"/>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131638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6E6C9-A1F4-F697-1841-EE4E40565A2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A8A2478-A5BD-627C-E528-0734FCA0D25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8C4428F-8BBC-9548-7714-C0218857ED69}"/>
              </a:ext>
            </a:extLst>
          </p:cNvPr>
          <p:cNvSpPr>
            <a:spLocks noGrp="1"/>
          </p:cNvSpPr>
          <p:nvPr>
            <p:ph type="dt" sz="half" idx="10"/>
          </p:nvPr>
        </p:nvSpPr>
        <p:spPr/>
        <p:txBody>
          <a:bodyPr/>
          <a:lstStyle/>
          <a:p>
            <a:fld id="{3F9AFA87-1417-4992-ABD9-27C3BC8CC883}" type="datetimeFigureOut">
              <a:rPr lang="en-US" smtClean="0"/>
              <a:t>9/19/23</a:t>
            </a:fld>
            <a:endParaRPr lang="en-US"/>
          </a:p>
        </p:txBody>
      </p:sp>
      <p:sp>
        <p:nvSpPr>
          <p:cNvPr id="5" name="Footer Placeholder 4">
            <a:extLst>
              <a:ext uri="{FF2B5EF4-FFF2-40B4-BE49-F238E27FC236}">
                <a16:creationId xmlns:a16="http://schemas.microsoft.com/office/drawing/2014/main" id="{85E30C7D-047F-6D69-EF2F-B49B384151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24294-ABE3-BC96-A0AC-CF0FB6B4CBE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260654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01E542-8D3B-0B53-02C5-CCA265C0EE5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752A177-0625-BF94-915B-1D0F4391489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E2AEC3-477C-3B11-D2BB-67820413FEA3}"/>
              </a:ext>
            </a:extLst>
          </p:cNvPr>
          <p:cNvSpPr>
            <a:spLocks noGrp="1"/>
          </p:cNvSpPr>
          <p:nvPr>
            <p:ph type="dt" sz="half" idx="10"/>
          </p:nvPr>
        </p:nvSpPr>
        <p:spPr/>
        <p:txBody>
          <a:bodyPr/>
          <a:lstStyle/>
          <a:p>
            <a:fld id="{3F9AFA87-1417-4992-ABD9-27C3BC8CC883}" type="datetimeFigureOut">
              <a:rPr lang="en-US" smtClean="0"/>
              <a:t>9/19/23</a:t>
            </a:fld>
            <a:endParaRPr lang="en-US"/>
          </a:p>
        </p:txBody>
      </p:sp>
      <p:sp>
        <p:nvSpPr>
          <p:cNvPr id="5" name="Footer Placeholder 4">
            <a:extLst>
              <a:ext uri="{FF2B5EF4-FFF2-40B4-BE49-F238E27FC236}">
                <a16:creationId xmlns:a16="http://schemas.microsoft.com/office/drawing/2014/main" id="{E2B0CC03-F513-42F4-147C-5339D76CF4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7385C-A831-9FB0-DD93-EE20E397B468}"/>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080504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3C021-AA2D-EC02-9548-4659E089E0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1932868-85B2-1F8C-E086-2E9703460C0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8CE8B1A-0FA5-8BAA-5388-2386B26EB785}"/>
              </a:ext>
            </a:extLst>
          </p:cNvPr>
          <p:cNvSpPr>
            <a:spLocks noGrp="1"/>
          </p:cNvSpPr>
          <p:nvPr>
            <p:ph type="dt" sz="half" idx="10"/>
          </p:nvPr>
        </p:nvSpPr>
        <p:spPr/>
        <p:txBody>
          <a:bodyPr/>
          <a:lstStyle/>
          <a:p>
            <a:fld id="{3F9AFA87-1417-4992-ABD9-27C3BC8CC883}" type="datetimeFigureOut">
              <a:rPr lang="en-US" smtClean="0"/>
              <a:t>9/19/23</a:t>
            </a:fld>
            <a:endParaRPr lang="en-US"/>
          </a:p>
        </p:txBody>
      </p:sp>
      <p:sp>
        <p:nvSpPr>
          <p:cNvPr id="5" name="Footer Placeholder 4">
            <a:extLst>
              <a:ext uri="{FF2B5EF4-FFF2-40B4-BE49-F238E27FC236}">
                <a16:creationId xmlns:a16="http://schemas.microsoft.com/office/drawing/2014/main" id="{B9B736F4-EC86-E6FB-3D47-4A90A6ECC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DF082-D594-A614-09F3-61D244C203F2}"/>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64768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E8E34-6158-AC5B-79E2-079B7A4310E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57A81AE-ECE7-46A5-1072-41D31E8487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431DB39-0190-613B-3784-F9F71A6F6F02}"/>
              </a:ext>
            </a:extLst>
          </p:cNvPr>
          <p:cNvSpPr>
            <a:spLocks noGrp="1"/>
          </p:cNvSpPr>
          <p:nvPr>
            <p:ph type="dt" sz="half" idx="10"/>
          </p:nvPr>
        </p:nvSpPr>
        <p:spPr/>
        <p:txBody>
          <a:bodyPr/>
          <a:lstStyle/>
          <a:p>
            <a:fld id="{3F9AFA87-1417-4992-ABD9-27C3BC8CC883}" type="datetimeFigureOut">
              <a:rPr lang="en-US" smtClean="0"/>
              <a:t>9/19/23</a:t>
            </a:fld>
            <a:endParaRPr lang="en-US"/>
          </a:p>
        </p:txBody>
      </p:sp>
      <p:sp>
        <p:nvSpPr>
          <p:cNvPr id="5" name="Footer Placeholder 4">
            <a:extLst>
              <a:ext uri="{FF2B5EF4-FFF2-40B4-BE49-F238E27FC236}">
                <a16:creationId xmlns:a16="http://schemas.microsoft.com/office/drawing/2014/main" id="{C3CD759E-35A8-43BF-9576-DA4F9515D1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A9D30D-9026-C881-5802-32430B479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703282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2BAD6-8334-5BA0-FD02-ED79FAC3A2C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636B095-B05D-9CFB-C723-F2BF3C2D614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3041215-A848-62FE-41CB-42259C264D9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1AA77D1-A922-3F77-60B4-EDA8634A74A3}"/>
              </a:ext>
            </a:extLst>
          </p:cNvPr>
          <p:cNvSpPr>
            <a:spLocks noGrp="1"/>
          </p:cNvSpPr>
          <p:nvPr>
            <p:ph type="dt" sz="half" idx="10"/>
          </p:nvPr>
        </p:nvSpPr>
        <p:spPr/>
        <p:txBody>
          <a:bodyPr/>
          <a:lstStyle/>
          <a:p>
            <a:fld id="{3F9AFA87-1417-4992-ABD9-27C3BC8CC883}" type="datetimeFigureOut">
              <a:rPr lang="en-US" smtClean="0"/>
              <a:t>9/19/23</a:t>
            </a:fld>
            <a:endParaRPr lang="en-US" dirty="0"/>
          </a:p>
        </p:txBody>
      </p:sp>
      <p:sp>
        <p:nvSpPr>
          <p:cNvPr id="6" name="Footer Placeholder 5">
            <a:extLst>
              <a:ext uri="{FF2B5EF4-FFF2-40B4-BE49-F238E27FC236}">
                <a16:creationId xmlns:a16="http://schemas.microsoft.com/office/drawing/2014/main" id="{5458231D-EACA-8568-5D1C-C2A9F7D554F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963D09-2C5A-B60E-54CE-D254DB5ABF2B}"/>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1967362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55CD5-CF29-2595-F3CC-C6401C3A026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E7EA484-E34D-706B-DE8D-659A0FDA0A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413C679-7DCB-BE4F-8C7E-F2EEC92BF21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5E40361-13F9-0AB6-DD1E-6E33DA2441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F059450-368D-635A-1738-D31B5570D31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182D26F-DBFC-18CB-EAB9-1A0FBFCFB96D}"/>
              </a:ext>
            </a:extLst>
          </p:cNvPr>
          <p:cNvSpPr>
            <a:spLocks noGrp="1"/>
          </p:cNvSpPr>
          <p:nvPr>
            <p:ph type="dt" sz="half" idx="10"/>
          </p:nvPr>
        </p:nvSpPr>
        <p:spPr/>
        <p:txBody>
          <a:bodyPr/>
          <a:lstStyle/>
          <a:p>
            <a:fld id="{3F9AFA87-1417-4992-ABD9-27C3BC8CC883}" type="datetimeFigureOut">
              <a:rPr lang="en-US" smtClean="0"/>
              <a:t>9/19/23</a:t>
            </a:fld>
            <a:endParaRPr lang="en-US"/>
          </a:p>
        </p:txBody>
      </p:sp>
      <p:sp>
        <p:nvSpPr>
          <p:cNvPr id="8" name="Footer Placeholder 7">
            <a:extLst>
              <a:ext uri="{FF2B5EF4-FFF2-40B4-BE49-F238E27FC236}">
                <a16:creationId xmlns:a16="http://schemas.microsoft.com/office/drawing/2014/main" id="{94E4B271-11C0-FA2E-AD7F-BCABAA380F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149350-6EFB-944A-18A9-6610A61A8627}"/>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353109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D6BC5-918A-2D70-FBBB-9989C721826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B69E462-F14D-6C56-83C4-8AA9AAB382B4}"/>
              </a:ext>
            </a:extLst>
          </p:cNvPr>
          <p:cNvSpPr>
            <a:spLocks noGrp="1"/>
          </p:cNvSpPr>
          <p:nvPr>
            <p:ph type="dt" sz="half" idx="10"/>
          </p:nvPr>
        </p:nvSpPr>
        <p:spPr/>
        <p:txBody>
          <a:bodyPr/>
          <a:lstStyle/>
          <a:p>
            <a:fld id="{3F9AFA87-1417-4992-ABD9-27C3BC8CC883}" type="datetimeFigureOut">
              <a:rPr lang="en-US" smtClean="0"/>
              <a:t>9/19/23</a:t>
            </a:fld>
            <a:endParaRPr lang="en-US"/>
          </a:p>
        </p:txBody>
      </p:sp>
      <p:sp>
        <p:nvSpPr>
          <p:cNvPr id="4" name="Footer Placeholder 3">
            <a:extLst>
              <a:ext uri="{FF2B5EF4-FFF2-40B4-BE49-F238E27FC236}">
                <a16:creationId xmlns:a16="http://schemas.microsoft.com/office/drawing/2014/main" id="{FEA8D94E-3756-6717-5462-63EF03351A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B62945-B219-0607-607B-386F6B52811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6025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9F891-1F29-B881-F95A-6E5B7D0E297C}"/>
              </a:ext>
            </a:extLst>
          </p:cNvPr>
          <p:cNvSpPr>
            <a:spLocks noGrp="1"/>
          </p:cNvSpPr>
          <p:nvPr>
            <p:ph type="dt" sz="half" idx="10"/>
          </p:nvPr>
        </p:nvSpPr>
        <p:spPr/>
        <p:txBody>
          <a:bodyPr/>
          <a:lstStyle/>
          <a:p>
            <a:fld id="{3F9AFA87-1417-4992-ABD9-27C3BC8CC883}" type="datetimeFigureOut">
              <a:rPr lang="en-US" smtClean="0"/>
              <a:t>9/19/23</a:t>
            </a:fld>
            <a:endParaRPr lang="en-US"/>
          </a:p>
        </p:txBody>
      </p:sp>
      <p:sp>
        <p:nvSpPr>
          <p:cNvPr id="3" name="Footer Placeholder 2">
            <a:extLst>
              <a:ext uri="{FF2B5EF4-FFF2-40B4-BE49-F238E27FC236}">
                <a16:creationId xmlns:a16="http://schemas.microsoft.com/office/drawing/2014/main" id="{60C48E07-5D08-5B21-AC03-B070B8CE28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2A5FA2-9C35-E01A-0043-54ED308FCFFC}"/>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315368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9E5E4-A6B3-8CC2-C894-13F537ECF03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E5B4F97-BE15-7624-94F2-1B1A1B9BCD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1C7D9E7-75FA-7ED3-350F-E4EBFFE53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3974659-8A57-5321-3453-19CED8160566}"/>
              </a:ext>
            </a:extLst>
          </p:cNvPr>
          <p:cNvSpPr>
            <a:spLocks noGrp="1"/>
          </p:cNvSpPr>
          <p:nvPr>
            <p:ph type="dt" sz="half" idx="10"/>
          </p:nvPr>
        </p:nvSpPr>
        <p:spPr/>
        <p:txBody>
          <a:bodyPr/>
          <a:lstStyle/>
          <a:p>
            <a:fld id="{3F9AFA87-1417-4992-ABD9-27C3BC8CC883}" type="datetimeFigureOut">
              <a:rPr lang="en-US" smtClean="0"/>
              <a:t>9/19/23</a:t>
            </a:fld>
            <a:endParaRPr lang="en-US"/>
          </a:p>
        </p:txBody>
      </p:sp>
      <p:sp>
        <p:nvSpPr>
          <p:cNvPr id="6" name="Footer Placeholder 5">
            <a:extLst>
              <a:ext uri="{FF2B5EF4-FFF2-40B4-BE49-F238E27FC236}">
                <a16:creationId xmlns:a16="http://schemas.microsoft.com/office/drawing/2014/main" id="{66C1A4B7-BACB-BAFA-EC5E-91F8DE698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791223-E6E7-4FBB-9523-6C1076EA012C}"/>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532045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993A4-F073-EEE5-AE81-2ABF8B17BC5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2A9FE5A-58D1-2648-BE10-69177FB0A3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A542E6-BBFB-B59B-9B95-A496575159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BB1853-D1CB-E950-7FBD-3B2D081F7CF6}"/>
              </a:ext>
            </a:extLst>
          </p:cNvPr>
          <p:cNvSpPr>
            <a:spLocks noGrp="1"/>
          </p:cNvSpPr>
          <p:nvPr>
            <p:ph type="dt" sz="half" idx="10"/>
          </p:nvPr>
        </p:nvSpPr>
        <p:spPr/>
        <p:txBody>
          <a:bodyPr/>
          <a:lstStyle/>
          <a:p>
            <a:fld id="{3F9AFA87-1417-4992-ABD9-27C3BC8CC883}" type="datetimeFigureOut">
              <a:rPr lang="en-US" smtClean="0"/>
              <a:t>9/19/23</a:t>
            </a:fld>
            <a:endParaRPr lang="en-US"/>
          </a:p>
        </p:txBody>
      </p:sp>
      <p:sp>
        <p:nvSpPr>
          <p:cNvPr id="6" name="Footer Placeholder 5">
            <a:extLst>
              <a:ext uri="{FF2B5EF4-FFF2-40B4-BE49-F238E27FC236}">
                <a16:creationId xmlns:a16="http://schemas.microsoft.com/office/drawing/2014/main" id="{C42638FA-58F6-8161-CD20-F16B36F5E4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7CB046-D462-E6AB-7739-05BCDC96285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725869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B6005-B4DB-0138-59AA-AB2705C81B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7F68C0D-0179-E3DE-E508-78515FC0A2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961969F-E792-E422-3F49-38AB71A7DF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3F9AFA87-1417-4992-ABD9-27C3BC8CC883}" type="datetimeFigureOut">
              <a:rPr lang="en-US" smtClean="0"/>
              <a:pPr algn="r"/>
              <a:t>9/19/23</a:t>
            </a:fld>
            <a:endParaRPr lang="en-US" dirty="0"/>
          </a:p>
        </p:txBody>
      </p:sp>
      <p:sp>
        <p:nvSpPr>
          <p:cNvPr id="5" name="Footer Placeholder 4">
            <a:extLst>
              <a:ext uri="{FF2B5EF4-FFF2-40B4-BE49-F238E27FC236}">
                <a16:creationId xmlns:a16="http://schemas.microsoft.com/office/drawing/2014/main" id="{9BEA3373-A3B4-C89A-E23F-5E78949DB4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dirty="0"/>
          </a:p>
        </p:txBody>
      </p:sp>
      <p:sp>
        <p:nvSpPr>
          <p:cNvPr id="6" name="Slide Number Placeholder 5">
            <a:extLst>
              <a:ext uri="{FF2B5EF4-FFF2-40B4-BE49-F238E27FC236}">
                <a16:creationId xmlns:a16="http://schemas.microsoft.com/office/drawing/2014/main" id="{BE6BEC7F-B23C-287E-3553-3E25B739BE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329173551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1.png"/><Relationship Id="rId3" Type="http://schemas.openxmlformats.org/officeDocument/2006/relationships/slideLayout" Target="../slideLayouts/slideLayout1.xml"/><Relationship Id="rId12" Type="http://schemas.openxmlformats.org/officeDocument/2006/relationships/image" Target="../media/image20.png"/><Relationship Id="rId2" Type="http://schemas.openxmlformats.org/officeDocument/2006/relationships/video" Target="../media/media7.mp4"/><Relationship Id="rId1" Type="http://schemas.microsoft.com/office/2007/relationships/media" Target="../media/media7.mp4"/><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image" Target="../media/image18.png"/><Relationship Id="rId4" Type="http://schemas.openxmlformats.org/officeDocument/2006/relationships/notesSlide" Target="../notesSlides/notesSlide9.xml"/><Relationship Id="rId9" Type="http://schemas.openxmlformats.org/officeDocument/2006/relationships/image" Target="../media/image17.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xml"/><Relationship Id="rId12" Type="http://schemas.openxmlformats.org/officeDocument/2006/relationships/image" Target="../media/image22.png"/><Relationship Id="rId2" Type="http://schemas.openxmlformats.org/officeDocument/2006/relationships/video" Target="../media/media7.mp4"/><Relationship Id="rId1" Type="http://schemas.microsoft.com/office/2007/relationships/media" Target="../media/media7.mp4"/><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notesSlide" Target="../notesSlides/notesSlide10.xml"/><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5.jpeg"/><Relationship Id="rId3" Type="http://schemas.openxmlformats.org/officeDocument/2006/relationships/slideLayout" Target="../slideLayouts/slideLayout1.xml"/><Relationship Id="rId12" Type="http://schemas.openxmlformats.org/officeDocument/2006/relationships/image" Target="../media/image22.png"/><Relationship Id="rId2" Type="http://schemas.openxmlformats.org/officeDocument/2006/relationships/video" Target="../media/media7.mp4"/><Relationship Id="rId1" Type="http://schemas.microsoft.com/office/2007/relationships/media" Target="../media/media7.mp4"/><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notesSlide" Target="../notesSlides/notesSlide11.xml"/><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5.jpeg"/><Relationship Id="rId3" Type="http://schemas.openxmlformats.org/officeDocument/2006/relationships/slideLayout" Target="../slideLayouts/slideLayout1.xml"/><Relationship Id="rId12" Type="http://schemas.openxmlformats.org/officeDocument/2006/relationships/image" Target="../media/image22.png"/><Relationship Id="rId2" Type="http://schemas.openxmlformats.org/officeDocument/2006/relationships/video" Target="../media/media7.mp4"/><Relationship Id="rId1" Type="http://schemas.microsoft.com/office/2007/relationships/media" Target="../media/media7.mp4"/><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notesSlide" Target="../notesSlides/notesSlide12.xml"/><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4.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png"/><Relationship Id="rId5" Type="http://schemas.microsoft.com/office/2007/relationships/media" Target="../media/media3.mp4"/><Relationship Id="rId10" Type="http://schemas.openxmlformats.org/officeDocument/2006/relationships/notesSlide" Target="../notesSlides/notesSlide2.xml"/><Relationship Id="rId4" Type="http://schemas.openxmlformats.org/officeDocument/2006/relationships/video" Target="../media/media2.mp4"/><Relationship Id="rId9" Type="http://schemas.openxmlformats.org/officeDocument/2006/relationships/slideLayout" Target="../slideLayouts/slideLayout1.xml"/><Relationship Id="rId1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rxiv.org/abs/2007.03056"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customXml" Target="../ink/ink5.xml"/><Relationship Id="rId18" Type="http://schemas.openxmlformats.org/officeDocument/2006/relationships/image" Target="../media/image340.png"/><Relationship Id="rId26" Type="http://schemas.openxmlformats.org/officeDocument/2006/relationships/image" Target="../media/image380.png"/><Relationship Id="rId3" Type="http://schemas.openxmlformats.org/officeDocument/2006/relationships/image" Target="../media/image42.png"/><Relationship Id="rId21" Type="http://schemas.openxmlformats.org/officeDocument/2006/relationships/customXml" Target="../ink/ink9.xml"/><Relationship Id="rId7" Type="http://schemas.openxmlformats.org/officeDocument/2006/relationships/image" Target="../media/image290.png"/><Relationship Id="rId12" Type="http://schemas.openxmlformats.org/officeDocument/2006/relationships/image" Target="../media/image310.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notesSlide" Target="../notesSlides/notesSlide22.xml"/><Relationship Id="rId16" Type="http://schemas.openxmlformats.org/officeDocument/2006/relationships/image" Target="../media/image330.png"/><Relationship Id="rId20" Type="http://schemas.openxmlformats.org/officeDocument/2006/relationships/image" Target="../media/image350.png"/><Relationship Id="rId29" Type="http://schemas.openxmlformats.org/officeDocument/2006/relationships/customXml" Target="../ink/ink13.xml"/><Relationship Id="rId1" Type="http://schemas.openxmlformats.org/officeDocument/2006/relationships/slideLayout" Target="../slideLayouts/slideLayout1.xml"/><Relationship Id="rId6" Type="http://schemas.openxmlformats.org/officeDocument/2006/relationships/customXml" Target="../ink/ink1.xml"/><Relationship Id="rId11" Type="http://schemas.openxmlformats.org/officeDocument/2006/relationships/customXml" Target="../ink/ink4.xml"/><Relationship Id="rId24" Type="http://schemas.openxmlformats.org/officeDocument/2006/relationships/image" Target="../media/image370.png"/><Relationship Id="rId5" Type="http://schemas.openxmlformats.org/officeDocument/2006/relationships/image" Target="../media/image43.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390.png"/><Relationship Id="rId10" Type="http://schemas.openxmlformats.org/officeDocument/2006/relationships/customXml" Target="../ink/ink3.xml"/><Relationship Id="rId19" Type="http://schemas.openxmlformats.org/officeDocument/2006/relationships/customXml" Target="../ink/ink8.xml"/><Relationship Id="rId4" Type="http://schemas.openxmlformats.org/officeDocument/2006/relationships/image" Target="../media/image41.png"/><Relationship Id="rId9" Type="http://schemas.openxmlformats.org/officeDocument/2006/relationships/image" Target="../media/image300.png"/><Relationship Id="rId14" Type="http://schemas.openxmlformats.org/officeDocument/2006/relationships/image" Target="../media/image320.png"/><Relationship Id="rId22" Type="http://schemas.openxmlformats.org/officeDocument/2006/relationships/image" Target="../media/image360.png"/><Relationship Id="rId27" Type="http://schemas.openxmlformats.org/officeDocument/2006/relationships/customXml" Target="../ink/ink12.xml"/><Relationship Id="rId30" Type="http://schemas.openxmlformats.org/officeDocument/2006/relationships/customXml" Target="../ink/ink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customXml" Target="../ink/ink16.xml"/><Relationship Id="rId5" Type="http://schemas.openxmlformats.org/officeDocument/2006/relationships/image" Target="../media/image290.png"/><Relationship Id="rId4" Type="http://schemas.openxmlformats.org/officeDocument/2006/relationships/customXml" Target="../ink/ink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csc.kth.se/cvap/actions/" TargetMode="External"/><Relationship Id="rId7" Type="http://schemas.openxmlformats.org/officeDocument/2006/relationships/hyperlink" Target="https://prior.allenai.org/projects/charade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youtu.be/x9AhZLDkbyc" TargetMode="External"/><Relationship Id="rId5" Type="http://schemas.openxmlformats.org/officeDocument/2006/relationships/hyperlink" Target="https://project.inria.fr/toyotasmarthome/" TargetMode="External"/><Relationship Id="rId4" Type="http://schemas.openxmlformats.org/officeDocument/2006/relationships/hyperlink" Target="https://www.crcv.ucf.edu/data/UCF101.php"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6.mp4"/><Relationship Id="rId7" Type="http://schemas.openxmlformats.org/officeDocument/2006/relationships/image" Target="../media/image7.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video" Target="../media/media6.mp4"/></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10.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30.png"/><Relationship Id="rId4" Type="http://schemas.openxmlformats.org/officeDocument/2006/relationships/notesSlide" Target="../notesSlides/notesSlide8.xml"/><Relationship Id="rId9"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58712" y="281268"/>
            <a:ext cx="67892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dirty="0"/>
              <a:t>Datasets </a:t>
            </a:r>
          </a:p>
        </p:txBody>
      </p:sp>
      <p:sp>
        <p:nvSpPr>
          <p:cNvPr id="9" name="TextBox 8">
            <a:extLst>
              <a:ext uri="{FF2B5EF4-FFF2-40B4-BE49-F238E27FC236}">
                <a16:creationId xmlns:a16="http://schemas.microsoft.com/office/drawing/2014/main" id="{16B8997D-0F95-F7C1-DCAA-F581ACC4E4E5}"/>
              </a:ext>
            </a:extLst>
          </p:cNvPr>
          <p:cNvSpPr txBox="1"/>
          <p:nvPr/>
        </p:nvSpPr>
        <p:spPr>
          <a:xfrm>
            <a:off x="595379" y="866043"/>
            <a:ext cx="8225892"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400" dirty="0"/>
          </a:p>
          <a:p>
            <a:pPr marL="342900" indent="-342900">
              <a:buFont typeface="Wingdings" pitchFamily="2" charset="2"/>
              <a:buChar char="v"/>
            </a:pPr>
            <a:r>
              <a:rPr lang="en-AU" sz="2400" dirty="0"/>
              <a:t> </a:t>
            </a:r>
            <a:r>
              <a:rPr lang="en-AU" sz="2400" dirty="0" err="1"/>
              <a:t>Argentanian</a:t>
            </a:r>
            <a:r>
              <a:rPr lang="en-AU" sz="2400" dirty="0"/>
              <a:t> Sign Language Dataset (Video Data)</a:t>
            </a:r>
          </a:p>
          <a:p>
            <a:endParaRPr lang="en-AU" sz="2400" dirty="0"/>
          </a:p>
          <a:p>
            <a:endParaRPr lang="en-AU" sz="2400" dirty="0">
              <a:sym typeface="Wingdings" pitchFamily="2" charset="2"/>
            </a:endParaRPr>
          </a:p>
          <a:p>
            <a:pPr marL="342900" indent="-342900">
              <a:buFont typeface="Arial" panose="020B0604020202020204" pitchFamily="34" charset="0"/>
              <a:buChar char="•"/>
            </a:pPr>
            <a:r>
              <a:rPr lang="en-AU" sz="2400" dirty="0"/>
              <a:t>includes 3200 videos</a:t>
            </a:r>
          </a:p>
          <a:p>
            <a:pPr marL="342900" indent="-342900">
              <a:buFont typeface="Arial" panose="020B0604020202020204" pitchFamily="34" charset="0"/>
              <a:buChar char="•"/>
            </a:pPr>
            <a:r>
              <a:rPr lang="en-AU" sz="2400" dirty="0"/>
              <a:t>10 non-expert subjects executed 5 repetitions of 64 different types of signs</a:t>
            </a:r>
          </a:p>
          <a:p>
            <a:pPr marL="342900" indent="-342900">
              <a:buFont typeface="Arial" panose="020B0604020202020204" pitchFamily="34" charset="0"/>
              <a:buChar char="•"/>
            </a:pPr>
            <a:r>
              <a:rPr lang="en-AU" sz="2400" dirty="0"/>
              <a:t>Signs were selected among the most commonly used ones in the LSA lexicon</a:t>
            </a:r>
          </a:p>
          <a:p>
            <a:pPr marL="342900" indent="-342900">
              <a:buFont typeface="Arial" panose="020B0604020202020204" pitchFamily="34" charset="0"/>
              <a:buChar char="•"/>
            </a:pPr>
            <a:r>
              <a:rPr lang="en-AU" sz="2400" dirty="0"/>
              <a:t>Some signs are single handed and others using both hands</a:t>
            </a:r>
          </a:p>
          <a:p>
            <a:pPr marL="342900" indent="-342900">
              <a:buFont typeface="Arial" panose="020B0604020202020204" pitchFamily="34" charset="0"/>
              <a:buChar char="•"/>
            </a:pPr>
            <a:r>
              <a:rPr lang="en-AU" sz="2400" dirty="0"/>
              <a:t>For our experiment we use only eight signs using the right hand</a:t>
            </a:r>
          </a:p>
          <a:p>
            <a:endParaRPr lang="en-AU" sz="2400" b="0" i="0" dirty="0">
              <a:solidFill>
                <a:srgbClr val="515151"/>
              </a:solidFill>
              <a:effectLst/>
              <a:latin typeface="Fira Sans Light" panose="020F0302020204030204" pitchFamily="34" charset="0"/>
            </a:endParaRPr>
          </a:p>
          <a:p>
            <a:endParaRPr lang="en-AU" sz="2400" i="1" dirty="0">
              <a:solidFill>
                <a:srgbClr val="8C8C8C"/>
              </a:solidFill>
              <a:sym typeface="Wingdings" pitchFamily="2" charset="2"/>
            </a:endParaRPr>
          </a:p>
        </p:txBody>
      </p:sp>
      <p:pic>
        <p:nvPicPr>
          <p:cNvPr id="3" name="Picture 2" descr="Table, calendar&#10;&#10;Description automatically generated">
            <a:extLst>
              <a:ext uri="{FF2B5EF4-FFF2-40B4-BE49-F238E27FC236}">
                <a16:creationId xmlns:a16="http://schemas.microsoft.com/office/drawing/2014/main" id="{C31C3EA1-1E4E-F348-5BDC-1AD976108AC1}"/>
              </a:ext>
            </a:extLst>
          </p:cNvPr>
          <p:cNvPicPr>
            <a:picLocks noChangeAspect="1"/>
          </p:cNvPicPr>
          <p:nvPr/>
        </p:nvPicPr>
        <p:blipFill>
          <a:blip r:embed="rId3"/>
          <a:stretch>
            <a:fillRect/>
          </a:stretch>
        </p:blipFill>
        <p:spPr>
          <a:xfrm>
            <a:off x="9023873" y="2515516"/>
            <a:ext cx="2755628" cy="3903806"/>
          </a:xfrm>
          <a:prstGeom prst="rect">
            <a:avLst/>
          </a:prstGeom>
        </p:spPr>
      </p:pic>
    </p:spTree>
    <p:extLst>
      <p:ext uri="{BB962C8B-B14F-4D97-AF65-F5344CB8AC3E}">
        <p14:creationId xmlns:p14="http://schemas.microsoft.com/office/powerpoint/2010/main" val="605685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34119E2-8D30-E082-2EC4-B4925B46A9CC}"/>
              </a:ext>
            </a:extLst>
          </p:cNvPr>
          <p:cNvSpPr/>
          <p:nvPr/>
        </p:nvSpPr>
        <p:spPr>
          <a:xfrm>
            <a:off x="5020841" y="1770185"/>
            <a:ext cx="3365303" cy="1846008"/>
          </a:xfrm>
          <a:prstGeom prst="rect">
            <a:avLst/>
          </a:prstGeom>
          <a:solidFill>
            <a:schemeClr val="accent1">
              <a:lumMod val="20000"/>
              <a:lumOff val="80000"/>
              <a:alpha val="20011"/>
            </a:schemeClr>
          </a:solidFill>
          <a:ln>
            <a:solidFill>
              <a:schemeClr val="accent1">
                <a:lumMod val="75000"/>
                <a:alpha val="25261"/>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Network Architecture </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101196-E83F-8FEA-9140-BA962623AE8F}"/>
                  </a:ext>
                </a:extLst>
              </p:cNvPr>
              <p:cNvSpPr txBox="1"/>
              <p:nvPr/>
            </p:nvSpPr>
            <p:spPr>
              <a:xfrm>
                <a:off x="2960411" y="3864195"/>
                <a:ext cx="1691232" cy="369332"/>
              </a:xfrm>
              <a:prstGeom prst="rect">
                <a:avLst/>
              </a:prstGeom>
              <a:noFill/>
            </p:spPr>
            <p:txBody>
              <a:bodyPr wrap="none" rtlCol="0">
                <a:spAutoFit/>
              </a:bodyPr>
              <a:lstStyle/>
              <a:p>
                <a:r>
                  <a:rPr lang="en-US" dirty="0">
                    <a:latin typeface="Abadi MT Condensed Light" panose="020B0306030101010103" pitchFamily="34" charset="77"/>
                  </a:rPr>
                  <a:t>(</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𝑡</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2</m:t>
                        </m:r>
                      </m:sub>
                    </m:sSub>
                  </m:oMath>
                </a14:m>
                <a:r>
                  <a:rPr lang="en-US" dirty="0">
                    <a:latin typeface="Abadi MT Condensed Light" panose="020B0306030101010103" pitchFamily="34" charset="77"/>
                  </a:rPr>
                  <a:t>,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3</m:t>
                        </m:r>
                      </m:sub>
                    </m:sSub>
                  </m:oMath>
                </a14:m>
                <a:r>
                  <a:rPr lang="en-US" dirty="0">
                    <a:latin typeface="Abadi MT Condensed Light" panose="020B0306030101010103" pitchFamily="34" charset="77"/>
                  </a:rPr>
                  <a:t> ….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𝑛</m:t>
                        </m:r>
                      </m:sub>
                    </m:sSub>
                  </m:oMath>
                </a14:m>
                <a:r>
                  <a:rPr lang="en-US" dirty="0">
                    <a:latin typeface="Abadi MT Condensed Light" panose="020B0306030101010103" pitchFamily="34" charset="77"/>
                  </a:rPr>
                  <a:t>)</a:t>
                </a:r>
              </a:p>
            </p:txBody>
          </p:sp>
        </mc:Choice>
        <mc:Fallback xmlns="">
          <p:sp>
            <p:nvSpPr>
              <p:cNvPr id="22" name="TextBox 21">
                <a:extLst>
                  <a:ext uri="{FF2B5EF4-FFF2-40B4-BE49-F238E27FC236}">
                    <a16:creationId xmlns:a16="http://schemas.microsoft.com/office/drawing/2014/main" id="{37101196-E83F-8FEA-9140-BA962623AE8F}"/>
                  </a:ext>
                </a:extLst>
              </p:cNvPr>
              <p:cNvSpPr txBox="1">
                <a:spLocks noRot="1" noChangeAspect="1" noMove="1" noResize="1" noEditPoints="1" noAdjustHandles="1" noChangeArrowheads="1" noChangeShapeType="1" noTextEdit="1"/>
              </p:cNvSpPr>
              <p:nvPr/>
            </p:nvSpPr>
            <p:spPr>
              <a:xfrm>
                <a:off x="2960411" y="3864195"/>
                <a:ext cx="1691232" cy="369332"/>
              </a:xfrm>
              <a:prstGeom prst="rect">
                <a:avLst/>
              </a:prstGeom>
              <a:blipFill>
                <a:blip r:embed="rId5"/>
                <a:stretch>
                  <a:fillRect l="-3731" t="-3333" r="-2239" b="-26667"/>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D15590C9-BCD2-078C-31B0-04BEEFA66DBC}"/>
              </a:ext>
            </a:extLst>
          </p:cNvPr>
          <p:cNvSpPr/>
          <p:nvPr/>
        </p:nvSpPr>
        <p:spPr>
          <a:xfrm>
            <a:off x="9967167" y="2387454"/>
            <a:ext cx="425885" cy="9108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B706A457-8CD6-2EBA-D906-3B5E0B727DF6}"/>
              </a:ext>
            </a:extLst>
          </p:cNvPr>
          <p:cNvSpPr/>
          <p:nvPr/>
        </p:nvSpPr>
        <p:spPr>
          <a:xfrm>
            <a:off x="5095262" y="2018089"/>
            <a:ext cx="1728933" cy="1509825"/>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GCN Unit </a:t>
            </a:r>
          </a:p>
          <a:p>
            <a:pPr algn="ctr"/>
            <a:r>
              <a:rPr lang="en-US" sz="1600" i="1" dirty="0">
                <a:latin typeface="Abadi MT Condensed Light" panose="020B0306030101010103" pitchFamily="34" charset="77"/>
              </a:rPr>
              <a:t>(Cheb Conv/GCN Conv)</a:t>
            </a:r>
          </a:p>
        </p:txBody>
      </p:sp>
      <p:sp>
        <p:nvSpPr>
          <p:cNvPr id="35" name="Rectangle 34">
            <a:extLst>
              <a:ext uri="{FF2B5EF4-FFF2-40B4-BE49-F238E27FC236}">
                <a16:creationId xmlns:a16="http://schemas.microsoft.com/office/drawing/2014/main" id="{D317C14C-CE2D-39D4-D7AA-7FD173FE11F3}"/>
              </a:ext>
            </a:extLst>
          </p:cNvPr>
          <p:cNvSpPr/>
          <p:nvPr/>
        </p:nvSpPr>
        <p:spPr>
          <a:xfrm rot="16200000">
            <a:off x="6891946" y="2459051"/>
            <a:ext cx="1525521" cy="612207"/>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LSTM Unit </a:t>
            </a:r>
          </a:p>
        </p:txBody>
      </p:sp>
      <p:sp>
        <p:nvSpPr>
          <p:cNvPr id="36" name="Rectangle 35">
            <a:extLst>
              <a:ext uri="{FF2B5EF4-FFF2-40B4-BE49-F238E27FC236}">
                <a16:creationId xmlns:a16="http://schemas.microsoft.com/office/drawing/2014/main" id="{BA5C30B7-092A-56DF-0B7B-4D758003D3E0}"/>
              </a:ext>
            </a:extLst>
          </p:cNvPr>
          <p:cNvSpPr/>
          <p:nvPr/>
        </p:nvSpPr>
        <p:spPr>
          <a:xfrm rot="16200000">
            <a:off x="8786334" y="2441038"/>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Fully Connected MLP Layer</a:t>
            </a:r>
          </a:p>
        </p:txBody>
      </p:sp>
      <p:sp>
        <p:nvSpPr>
          <p:cNvPr id="37" name="Rectangle 36">
            <a:extLst>
              <a:ext uri="{FF2B5EF4-FFF2-40B4-BE49-F238E27FC236}">
                <a16:creationId xmlns:a16="http://schemas.microsoft.com/office/drawing/2014/main" id="{ABD1FC2D-2DA3-19B7-4DA9-86515600E966}"/>
              </a:ext>
            </a:extLst>
          </p:cNvPr>
          <p:cNvSpPr/>
          <p:nvPr/>
        </p:nvSpPr>
        <p:spPr>
          <a:xfrm rot="16200000">
            <a:off x="9618912" y="2440876"/>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latin typeface="Abadi MT Condensed Light" panose="020B0306030101010103" pitchFamily="34" charset="77"/>
              </a:rPr>
              <a:t>Softmax</a:t>
            </a:r>
            <a:r>
              <a:rPr lang="en-US" b="1" dirty="0">
                <a:latin typeface="Abadi MT Condensed Light" panose="020B0306030101010103" pitchFamily="34" charset="77"/>
              </a:rPr>
              <a:t> Layer</a:t>
            </a:r>
          </a:p>
          <a:p>
            <a:pPr algn="ctr"/>
            <a:r>
              <a:rPr lang="en-US" sz="1400" b="1" i="1" dirty="0">
                <a:latin typeface="Abadi MT Condensed Light" panose="020B0306030101010103" pitchFamily="34" charset="77"/>
              </a:rPr>
              <a:t>(Supervised)</a:t>
            </a:r>
          </a:p>
        </p:txBody>
      </p:sp>
      <p:sp>
        <p:nvSpPr>
          <p:cNvPr id="38" name="TextBox 37">
            <a:extLst>
              <a:ext uri="{FF2B5EF4-FFF2-40B4-BE49-F238E27FC236}">
                <a16:creationId xmlns:a16="http://schemas.microsoft.com/office/drawing/2014/main" id="{657B956C-5436-8D61-845A-628678A85F02}"/>
              </a:ext>
            </a:extLst>
          </p:cNvPr>
          <p:cNvSpPr txBox="1"/>
          <p:nvPr/>
        </p:nvSpPr>
        <p:spPr>
          <a:xfrm>
            <a:off x="10703773" y="2440902"/>
            <a:ext cx="1173719" cy="369332"/>
          </a:xfrm>
          <a:prstGeom prst="rect">
            <a:avLst/>
          </a:prstGeom>
          <a:noFill/>
        </p:spPr>
        <p:txBody>
          <a:bodyPr wrap="none" rtlCol="0">
            <a:spAutoFit/>
          </a:bodyPr>
          <a:lstStyle/>
          <a:p>
            <a:r>
              <a:rPr lang="en-US" dirty="0">
                <a:latin typeface="Abadi MT Condensed Light" panose="020B0306030101010103" pitchFamily="34" charset="77"/>
              </a:rPr>
              <a:t>Classification</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176672B-7FAA-C504-6A22-E263B0A19890}"/>
                  </a:ext>
                </a:extLst>
              </p:cNvPr>
              <p:cNvSpPr txBox="1"/>
              <p:nvPr/>
            </p:nvSpPr>
            <p:spPr>
              <a:xfrm>
                <a:off x="10615398" y="2892295"/>
                <a:ext cx="1786744" cy="338554"/>
              </a:xfrm>
              <a:prstGeom prst="rect">
                <a:avLst/>
              </a:prstGeom>
              <a:noFill/>
            </p:spPr>
            <p:txBody>
              <a:bodyPr wrap="square" rtlCol="0">
                <a:spAutoFit/>
              </a:bodyPr>
              <a:lstStyle/>
              <a:p>
                <a:r>
                  <a:rPr lang="en-US" sz="1600" dirty="0">
                    <a:latin typeface="Abadi MT Condensed Light" panose="020B0306030101010103" pitchFamily="34" charset="77"/>
                  </a:rPr>
                  <a:t>(</a:t>
                </a:r>
                <a14:m>
                  <m:oMath xmlns:m="http://schemas.openxmlformats.org/officeDocument/2006/math">
                    <m:sSub>
                      <m:sSubPr>
                        <m:ctrlPr>
                          <a:rPr lang="en-US" sz="1600" i="1" smtClean="0">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1</m:t>
                        </m:r>
                      </m:sub>
                    </m:sSub>
                    <m:r>
                      <a:rPr lang="en-AU" sz="1600" b="0" i="1" smtClean="0">
                        <a:latin typeface="Cambria Math" panose="02040503050406030204" pitchFamily="18" charset="0"/>
                      </a:rPr>
                      <m:t>,</m:t>
                    </m:r>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2</m:t>
                        </m:r>
                      </m:sub>
                    </m:sSub>
                  </m:oMath>
                </a14:m>
                <a:r>
                  <a:rPr lang="en-US" sz="1600" dirty="0">
                    <a:latin typeface="Abadi MT Condensed Light" panose="020B0306030101010103" pitchFamily="34" charset="77"/>
                  </a:rPr>
                  <a:t>, </a:t>
                </a:r>
                <a14:m>
                  <m:oMath xmlns:m="http://schemas.openxmlformats.org/officeDocument/2006/math">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3</m:t>
                        </m:r>
                      </m:sub>
                    </m:sSub>
                  </m:oMath>
                </a14:m>
                <a:r>
                  <a:rPr lang="en-US" sz="1600" dirty="0">
                    <a:latin typeface="Abadi MT Condensed Light" panose="020B0306030101010103" pitchFamily="34" charset="77"/>
                  </a:rPr>
                  <a:t> …. </a:t>
                </a:r>
                <a14:m>
                  <m:oMath xmlns:m="http://schemas.openxmlformats.org/officeDocument/2006/math">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𝑛</m:t>
                        </m:r>
                      </m:sub>
                    </m:sSub>
                  </m:oMath>
                </a14:m>
                <a:r>
                  <a:rPr lang="en-US" sz="1600" dirty="0">
                    <a:latin typeface="Abadi MT Condensed Light" panose="020B0306030101010103" pitchFamily="34" charset="77"/>
                  </a:rPr>
                  <a:t>)</a:t>
                </a:r>
              </a:p>
            </p:txBody>
          </p:sp>
        </mc:Choice>
        <mc:Fallback xmlns="">
          <p:sp>
            <p:nvSpPr>
              <p:cNvPr id="39" name="TextBox 38">
                <a:extLst>
                  <a:ext uri="{FF2B5EF4-FFF2-40B4-BE49-F238E27FC236}">
                    <a16:creationId xmlns:a16="http://schemas.microsoft.com/office/drawing/2014/main" id="{3176672B-7FAA-C504-6A22-E263B0A19890}"/>
                  </a:ext>
                </a:extLst>
              </p:cNvPr>
              <p:cNvSpPr txBox="1">
                <a:spLocks noRot="1" noChangeAspect="1" noMove="1" noResize="1" noEditPoints="1" noAdjustHandles="1" noChangeArrowheads="1" noChangeShapeType="1" noTextEdit="1"/>
              </p:cNvSpPr>
              <p:nvPr/>
            </p:nvSpPr>
            <p:spPr>
              <a:xfrm>
                <a:off x="10615398" y="2892295"/>
                <a:ext cx="1786744" cy="338554"/>
              </a:xfrm>
              <a:prstGeom prst="rect">
                <a:avLst/>
              </a:prstGeom>
              <a:blipFill>
                <a:blip r:embed="rId8"/>
                <a:stretch>
                  <a:fillRect l="-1408" t="-3571" b="-25000"/>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67086850-9A7F-85C6-81CC-4C04CB189838}"/>
              </a:ext>
            </a:extLst>
          </p:cNvPr>
          <p:cNvGrpSpPr/>
          <p:nvPr/>
        </p:nvGrpSpPr>
        <p:grpSpPr>
          <a:xfrm>
            <a:off x="4691248" y="2067220"/>
            <a:ext cx="298803" cy="1231105"/>
            <a:chOff x="4749863" y="2067220"/>
            <a:chExt cx="298803" cy="1231105"/>
          </a:xfrm>
        </p:grpSpPr>
        <p:sp>
          <p:nvSpPr>
            <p:cNvPr id="40" name="Right Arrow 39">
              <a:extLst>
                <a:ext uri="{FF2B5EF4-FFF2-40B4-BE49-F238E27FC236}">
                  <a16:creationId xmlns:a16="http://schemas.microsoft.com/office/drawing/2014/main" id="{7B887329-2945-5C9A-A11B-CD8409F0E9E5}"/>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ight Arrow 40">
              <a:extLst>
                <a:ext uri="{FF2B5EF4-FFF2-40B4-BE49-F238E27FC236}">
                  <a16:creationId xmlns:a16="http://schemas.microsoft.com/office/drawing/2014/main" id="{08F2EBF3-5D42-BD00-AC46-9CBDA62F56C5}"/>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ight Arrow 41">
              <a:extLst>
                <a:ext uri="{FF2B5EF4-FFF2-40B4-BE49-F238E27FC236}">
                  <a16:creationId xmlns:a16="http://schemas.microsoft.com/office/drawing/2014/main" id="{FA2CBCEF-9133-AE0C-B88F-DAF5A18CC3AF}"/>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B4071654-93ED-A667-0827-3ACB95547656}"/>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FD8E10B6-26EF-EA3E-F164-D481FACCD1C9}"/>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841EF393-4AA2-C133-4167-196534D7A3AF}"/>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18E89E5D-A7DD-1498-B345-FF9FF587BE38}"/>
              </a:ext>
            </a:extLst>
          </p:cNvPr>
          <p:cNvGrpSpPr/>
          <p:nvPr/>
        </p:nvGrpSpPr>
        <p:grpSpPr>
          <a:xfrm>
            <a:off x="6895182" y="2067221"/>
            <a:ext cx="298803" cy="1231105"/>
            <a:chOff x="4749863" y="2067220"/>
            <a:chExt cx="298803" cy="1231105"/>
          </a:xfrm>
        </p:grpSpPr>
        <p:sp>
          <p:nvSpPr>
            <p:cNvPr id="48" name="Right Arrow 47">
              <a:extLst>
                <a:ext uri="{FF2B5EF4-FFF2-40B4-BE49-F238E27FC236}">
                  <a16:creationId xmlns:a16="http://schemas.microsoft.com/office/drawing/2014/main" id="{0EBC8DDE-042C-5BC0-EA66-A93BCD1A172F}"/>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Right Arrow 48">
              <a:extLst>
                <a:ext uri="{FF2B5EF4-FFF2-40B4-BE49-F238E27FC236}">
                  <a16:creationId xmlns:a16="http://schemas.microsoft.com/office/drawing/2014/main" id="{097DF6CE-F12D-D7A8-E005-A7032B04F34A}"/>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ight Arrow 49">
              <a:extLst>
                <a:ext uri="{FF2B5EF4-FFF2-40B4-BE49-F238E27FC236}">
                  <a16:creationId xmlns:a16="http://schemas.microsoft.com/office/drawing/2014/main" id="{6F2D28EE-F98A-C8F5-1E15-DCC3616BD225}"/>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Oval 50">
              <a:extLst>
                <a:ext uri="{FF2B5EF4-FFF2-40B4-BE49-F238E27FC236}">
                  <a16:creationId xmlns:a16="http://schemas.microsoft.com/office/drawing/2014/main" id="{1F45A6A1-56C6-1391-D056-B58B4D7C964D}"/>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EBCF4DD7-A5D6-E9EB-C91F-CD22D9C343C1}"/>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2BCC5482-CEDA-AFA4-98F9-35B70E1FF3D3}"/>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54" name="Right Arrow 53">
            <a:extLst>
              <a:ext uri="{FF2B5EF4-FFF2-40B4-BE49-F238E27FC236}">
                <a16:creationId xmlns:a16="http://schemas.microsoft.com/office/drawing/2014/main" id="{96B640A9-CA01-E351-3D18-9A052B980B23}"/>
              </a:ext>
            </a:extLst>
          </p:cNvPr>
          <p:cNvSpPr/>
          <p:nvPr/>
        </p:nvSpPr>
        <p:spPr>
          <a:xfrm>
            <a:off x="8044047" y="2698542"/>
            <a:ext cx="622654" cy="172705"/>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Right Arrow 60">
            <a:extLst>
              <a:ext uri="{FF2B5EF4-FFF2-40B4-BE49-F238E27FC236}">
                <a16:creationId xmlns:a16="http://schemas.microsoft.com/office/drawing/2014/main" id="{097C9344-1F77-ACD4-DF4C-B8927F8BF02F}"/>
              </a:ext>
            </a:extLst>
          </p:cNvPr>
          <p:cNvSpPr/>
          <p:nvPr/>
        </p:nvSpPr>
        <p:spPr>
          <a:xfrm>
            <a:off x="2589518" y="2607189"/>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TextBox 61">
            <a:extLst>
              <a:ext uri="{FF2B5EF4-FFF2-40B4-BE49-F238E27FC236}">
                <a16:creationId xmlns:a16="http://schemas.microsoft.com/office/drawing/2014/main" id="{4C2625CA-17B8-C1B8-673E-F2A0809FEF75}"/>
              </a:ext>
            </a:extLst>
          </p:cNvPr>
          <p:cNvSpPr txBox="1"/>
          <p:nvPr/>
        </p:nvSpPr>
        <p:spPr>
          <a:xfrm>
            <a:off x="60389" y="3864195"/>
            <a:ext cx="2267800" cy="369332"/>
          </a:xfrm>
          <a:prstGeom prst="rect">
            <a:avLst/>
          </a:prstGeom>
          <a:noFill/>
        </p:spPr>
        <p:txBody>
          <a:bodyPr wrap="none" rtlCol="0">
            <a:spAutoFit/>
          </a:bodyPr>
          <a:lstStyle/>
          <a:p>
            <a:r>
              <a:rPr lang="en-US" dirty="0">
                <a:latin typeface="Abadi MT Condensed Light" panose="020B0306030101010103" pitchFamily="34" charset="77"/>
              </a:rPr>
              <a:t>Smart home Video Dataset</a:t>
            </a:r>
          </a:p>
        </p:txBody>
      </p:sp>
      <p:sp>
        <p:nvSpPr>
          <p:cNvPr id="64" name="TextBox 63">
            <a:extLst>
              <a:ext uri="{FF2B5EF4-FFF2-40B4-BE49-F238E27FC236}">
                <a16:creationId xmlns:a16="http://schemas.microsoft.com/office/drawing/2014/main" id="{AA444FF3-88C8-4370-BA72-0C0E4EA74575}"/>
              </a:ext>
            </a:extLst>
          </p:cNvPr>
          <p:cNvSpPr txBox="1"/>
          <p:nvPr/>
        </p:nvSpPr>
        <p:spPr>
          <a:xfrm>
            <a:off x="6319759" y="1512617"/>
            <a:ext cx="1219373" cy="307777"/>
          </a:xfrm>
          <a:prstGeom prst="rect">
            <a:avLst/>
          </a:prstGeom>
          <a:noFill/>
        </p:spPr>
        <p:txBody>
          <a:bodyPr wrap="none" rtlCol="0">
            <a:spAutoFit/>
          </a:bodyPr>
          <a:lstStyle/>
          <a:p>
            <a:r>
              <a:rPr lang="en-US" sz="1400" dirty="0">
                <a:latin typeface="Abadi MT Condensed Light" panose="020B0306030101010103" pitchFamily="34" charset="77"/>
              </a:rPr>
              <a:t>Encoder Network</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E604AB-8619-0531-F004-279A6083D925}"/>
                  </a:ext>
                </a:extLst>
              </p:cNvPr>
              <p:cNvSpPr txBox="1"/>
              <p:nvPr/>
            </p:nvSpPr>
            <p:spPr>
              <a:xfrm>
                <a:off x="1583545" y="6469467"/>
                <a:ext cx="1691232" cy="369332"/>
              </a:xfrm>
              <a:prstGeom prst="rect">
                <a:avLst/>
              </a:prstGeom>
              <a:noFill/>
            </p:spPr>
            <p:txBody>
              <a:bodyPr wrap="none" rtlCol="0">
                <a:spAutoFit/>
              </a:bodyPr>
              <a:lstStyle/>
              <a:p>
                <a:r>
                  <a:rPr lang="en-US" dirty="0">
                    <a:latin typeface="Abadi MT Condensed Light" panose="020B0306030101010103" pitchFamily="34" charset="77"/>
                  </a:rPr>
                  <a:t>(</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𝑡</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2</m:t>
                        </m:r>
                      </m:sub>
                    </m:sSub>
                  </m:oMath>
                </a14:m>
                <a:r>
                  <a:rPr lang="en-US" dirty="0">
                    <a:latin typeface="Abadi MT Condensed Light" panose="020B0306030101010103" pitchFamily="34" charset="77"/>
                  </a:rPr>
                  <a:t>,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3</m:t>
                        </m:r>
                      </m:sub>
                    </m:sSub>
                  </m:oMath>
                </a14:m>
                <a:r>
                  <a:rPr lang="en-US" dirty="0">
                    <a:latin typeface="Abadi MT Condensed Light" panose="020B0306030101010103" pitchFamily="34" charset="77"/>
                  </a:rPr>
                  <a:t> ….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𝑛</m:t>
                        </m:r>
                      </m:sub>
                    </m:sSub>
                  </m:oMath>
                </a14:m>
                <a:r>
                  <a:rPr lang="en-US" dirty="0">
                    <a:latin typeface="Abadi MT Condensed Light" panose="020B0306030101010103" pitchFamily="34" charset="77"/>
                  </a:rPr>
                  <a:t>)</a:t>
                </a:r>
              </a:p>
            </p:txBody>
          </p:sp>
        </mc:Choice>
        <mc:Fallback xmlns="">
          <p:sp>
            <p:nvSpPr>
              <p:cNvPr id="9" name="TextBox 8">
                <a:extLst>
                  <a:ext uri="{FF2B5EF4-FFF2-40B4-BE49-F238E27FC236}">
                    <a16:creationId xmlns:a16="http://schemas.microsoft.com/office/drawing/2014/main" id="{AAE604AB-8619-0531-F004-279A6083D925}"/>
                  </a:ext>
                </a:extLst>
              </p:cNvPr>
              <p:cNvSpPr txBox="1">
                <a:spLocks noRot="1" noChangeAspect="1" noMove="1" noResize="1" noEditPoints="1" noAdjustHandles="1" noChangeArrowheads="1" noChangeShapeType="1" noTextEdit="1"/>
              </p:cNvSpPr>
              <p:nvPr/>
            </p:nvSpPr>
            <p:spPr>
              <a:xfrm>
                <a:off x="1583545" y="6469467"/>
                <a:ext cx="1691232" cy="369332"/>
              </a:xfrm>
              <a:prstGeom prst="rect">
                <a:avLst/>
              </a:prstGeom>
              <a:blipFill>
                <a:blip r:embed="rId9"/>
                <a:stretch>
                  <a:fillRect l="-2985" t="-3333" r="-2239" b="-2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C9E664B6-3338-273D-CFF5-9404648530F5}"/>
              </a:ext>
            </a:extLst>
          </p:cNvPr>
          <p:cNvSpPr/>
          <p:nvPr/>
        </p:nvSpPr>
        <p:spPr>
          <a:xfrm>
            <a:off x="3790128" y="4583117"/>
            <a:ext cx="4907039" cy="1846008"/>
          </a:xfrm>
          <a:prstGeom prst="rect">
            <a:avLst/>
          </a:prstGeom>
          <a:solidFill>
            <a:schemeClr val="accent1">
              <a:lumMod val="20000"/>
              <a:lumOff val="80000"/>
              <a:alpha val="20011"/>
            </a:schemeClr>
          </a:solidFill>
          <a:ln>
            <a:solidFill>
              <a:schemeClr val="accent1">
                <a:lumMod val="75000"/>
                <a:alpha val="25261"/>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490DB23-429D-8884-8803-18E5D8839636}"/>
              </a:ext>
            </a:extLst>
          </p:cNvPr>
          <p:cNvSpPr/>
          <p:nvPr/>
        </p:nvSpPr>
        <p:spPr>
          <a:xfrm rot="16200000">
            <a:off x="7409860" y="5188526"/>
            <a:ext cx="1525521" cy="612207"/>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RNN Unit </a:t>
            </a:r>
          </a:p>
        </p:txBody>
      </p:sp>
      <p:grpSp>
        <p:nvGrpSpPr>
          <p:cNvPr id="16" name="Group 15">
            <a:extLst>
              <a:ext uri="{FF2B5EF4-FFF2-40B4-BE49-F238E27FC236}">
                <a16:creationId xmlns:a16="http://schemas.microsoft.com/office/drawing/2014/main" id="{E1A512E0-E8BB-60BF-B5C4-50069ECB1E69}"/>
              </a:ext>
            </a:extLst>
          </p:cNvPr>
          <p:cNvGrpSpPr/>
          <p:nvPr/>
        </p:nvGrpSpPr>
        <p:grpSpPr>
          <a:xfrm>
            <a:off x="5664470" y="4880153"/>
            <a:ext cx="298803" cy="1231105"/>
            <a:chOff x="4749863" y="2067220"/>
            <a:chExt cx="298803" cy="1231105"/>
          </a:xfrm>
        </p:grpSpPr>
        <p:sp>
          <p:nvSpPr>
            <p:cNvPr id="17" name="Right Arrow 16">
              <a:extLst>
                <a:ext uri="{FF2B5EF4-FFF2-40B4-BE49-F238E27FC236}">
                  <a16:creationId xmlns:a16="http://schemas.microsoft.com/office/drawing/2014/main" id="{5739850D-B155-A787-2BA4-2F500D8FDFAC}"/>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ight Arrow 17">
              <a:extLst>
                <a:ext uri="{FF2B5EF4-FFF2-40B4-BE49-F238E27FC236}">
                  <a16:creationId xmlns:a16="http://schemas.microsoft.com/office/drawing/2014/main" id="{9A61BDD0-85C6-3E8F-A239-32373113F714}"/>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ight Arrow 18">
              <a:extLst>
                <a:ext uri="{FF2B5EF4-FFF2-40B4-BE49-F238E27FC236}">
                  <a16:creationId xmlns:a16="http://schemas.microsoft.com/office/drawing/2014/main" id="{2F26378A-E0FA-1FE7-EA53-3563E08309BA}"/>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5BD1E51B-9AED-32B4-D20E-EEA78DD414BE}"/>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445B576C-1A59-9FEF-5B5C-E4468CB96116}"/>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0C9F3CA9-9437-1530-EA24-23400773D790}"/>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8" name="TextBox 27">
            <a:extLst>
              <a:ext uri="{FF2B5EF4-FFF2-40B4-BE49-F238E27FC236}">
                <a16:creationId xmlns:a16="http://schemas.microsoft.com/office/drawing/2014/main" id="{459E48B2-11C7-2F29-F8C2-DCCF139A801C}"/>
              </a:ext>
            </a:extLst>
          </p:cNvPr>
          <p:cNvSpPr txBox="1"/>
          <p:nvPr/>
        </p:nvSpPr>
        <p:spPr>
          <a:xfrm>
            <a:off x="6359047" y="3804849"/>
            <a:ext cx="1219373" cy="307777"/>
          </a:xfrm>
          <a:prstGeom prst="rect">
            <a:avLst/>
          </a:prstGeom>
          <a:noFill/>
        </p:spPr>
        <p:txBody>
          <a:bodyPr wrap="none" rtlCol="0">
            <a:spAutoFit/>
          </a:bodyPr>
          <a:lstStyle/>
          <a:p>
            <a:r>
              <a:rPr lang="en-US" sz="1400" dirty="0">
                <a:latin typeface="Abadi MT Condensed Light" panose="020B0306030101010103" pitchFamily="34" charset="77"/>
              </a:rPr>
              <a:t>Encoder Network</a:t>
            </a:r>
          </a:p>
        </p:txBody>
      </p:sp>
      <p:pic>
        <p:nvPicPr>
          <p:cNvPr id="59" name="Picture 58" descr="A diagram of a diagram&#10;&#10;Description automatically generated">
            <a:extLst>
              <a:ext uri="{FF2B5EF4-FFF2-40B4-BE49-F238E27FC236}">
                <a16:creationId xmlns:a16="http://schemas.microsoft.com/office/drawing/2014/main" id="{C5915ABC-7671-A09A-7B85-23E31D59AFB5}"/>
              </a:ext>
            </a:extLst>
          </p:cNvPr>
          <p:cNvPicPr>
            <a:picLocks noChangeAspect="1"/>
          </p:cNvPicPr>
          <p:nvPr/>
        </p:nvPicPr>
        <p:blipFill>
          <a:blip r:embed="rId10"/>
          <a:stretch>
            <a:fillRect/>
          </a:stretch>
        </p:blipFill>
        <p:spPr>
          <a:xfrm>
            <a:off x="3882020" y="4971506"/>
            <a:ext cx="1640083" cy="1149591"/>
          </a:xfrm>
          <a:prstGeom prst="rect">
            <a:avLst/>
          </a:prstGeom>
        </p:spPr>
      </p:pic>
      <p:pic>
        <p:nvPicPr>
          <p:cNvPr id="68" name="Picture 67" descr="A close-up of a map&#10;&#10;Description automatically generated">
            <a:extLst>
              <a:ext uri="{FF2B5EF4-FFF2-40B4-BE49-F238E27FC236}">
                <a16:creationId xmlns:a16="http://schemas.microsoft.com/office/drawing/2014/main" id="{F89163E2-E136-811E-BA48-799063E9CF9E}"/>
              </a:ext>
            </a:extLst>
          </p:cNvPr>
          <p:cNvPicPr>
            <a:picLocks noChangeAspect="1"/>
          </p:cNvPicPr>
          <p:nvPr/>
        </p:nvPicPr>
        <p:blipFill>
          <a:blip r:embed="rId11"/>
          <a:stretch>
            <a:fillRect/>
          </a:stretch>
        </p:blipFill>
        <p:spPr>
          <a:xfrm>
            <a:off x="6088247" y="5035526"/>
            <a:ext cx="1371600" cy="927100"/>
          </a:xfrm>
          <a:prstGeom prst="rect">
            <a:avLst/>
          </a:prstGeom>
        </p:spPr>
      </p:pic>
      <p:grpSp>
        <p:nvGrpSpPr>
          <p:cNvPr id="69" name="Group 68">
            <a:extLst>
              <a:ext uri="{FF2B5EF4-FFF2-40B4-BE49-F238E27FC236}">
                <a16:creationId xmlns:a16="http://schemas.microsoft.com/office/drawing/2014/main" id="{ADF6B11F-0C1C-4E7F-70DE-3853B7677CB3}"/>
              </a:ext>
            </a:extLst>
          </p:cNvPr>
          <p:cNvGrpSpPr/>
          <p:nvPr/>
        </p:nvGrpSpPr>
        <p:grpSpPr>
          <a:xfrm>
            <a:off x="7417070" y="4854753"/>
            <a:ext cx="298803" cy="1231105"/>
            <a:chOff x="4749863" y="2067220"/>
            <a:chExt cx="298803" cy="1231105"/>
          </a:xfrm>
        </p:grpSpPr>
        <p:sp>
          <p:nvSpPr>
            <p:cNvPr id="70" name="Right Arrow 69">
              <a:extLst>
                <a:ext uri="{FF2B5EF4-FFF2-40B4-BE49-F238E27FC236}">
                  <a16:creationId xmlns:a16="http://schemas.microsoft.com/office/drawing/2014/main" id="{2D9FAD0F-7387-4B4D-870E-C9A3754F5E10}"/>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1" name="Right Arrow 70">
              <a:extLst>
                <a:ext uri="{FF2B5EF4-FFF2-40B4-BE49-F238E27FC236}">
                  <a16:creationId xmlns:a16="http://schemas.microsoft.com/office/drawing/2014/main" id="{F8936FEF-18DA-0F8D-E05F-502F23F42B6F}"/>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2" name="Right Arrow 71">
              <a:extLst>
                <a:ext uri="{FF2B5EF4-FFF2-40B4-BE49-F238E27FC236}">
                  <a16:creationId xmlns:a16="http://schemas.microsoft.com/office/drawing/2014/main" id="{42EAEFAA-7855-C7C3-1AF6-75F3F9F865B7}"/>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3" name="Oval 72">
              <a:extLst>
                <a:ext uri="{FF2B5EF4-FFF2-40B4-BE49-F238E27FC236}">
                  <a16:creationId xmlns:a16="http://schemas.microsoft.com/office/drawing/2014/main" id="{D8366F1D-2D6C-AF8F-2CDB-24F25219014E}"/>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4" name="Oval 73">
              <a:extLst>
                <a:ext uri="{FF2B5EF4-FFF2-40B4-BE49-F238E27FC236}">
                  <a16:creationId xmlns:a16="http://schemas.microsoft.com/office/drawing/2014/main" id="{41D3430F-5EEC-8012-D869-47B85C2B2AB1}"/>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5" name="Oval 74">
              <a:extLst>
                <a:ext uri="{FF2B5EF4-FFF2-40B4-BE49-F238E27FC236}">
                  <a16:creationId xmlns:a16="http://schemas.microsoft.com/office/drawing/2014/main" id="{B6FEA58A-7F9D-BAFE-BD77-27EB9CD374AD}"/>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76" name="TextBox 75">
            <a:extLst>
              <a:ext uri="{FF2B5EF4-FFF2-40B4-BE49-F238E27FC236}">
                <a16:creationId xmlns:a16="http://schemas.microsoft.com/office/drawing/2014/main" id="{BD249276-CE4F-92B3-949A-921C4BD9E965}"/>
              </a:ext>
            </a:extLst>
          </p:cNvPr>
          <p:cNvSpPr txBox="1"/>
          <p:nvPr/>
        </p:nvSpPr>
        <p:spPr>
          <a:xfrm>
            <a:off x="3707800" y="6469467"/>
            <a:ext cx="2632259" cy="369332"/>
          </a:xfrm>
          <a:prstGeom prst="rect">
            <a:avLst/>
          </a:prstGeom>
          <a:noFill/>
        </p:spPr>
        <p:txBody>
          <a:bodyPr wrap="none" rtlCol="0">
            <a:spAutoFit/>
          </a:bodyPr>
          <a:lstStyle/>
          <a:p>
            <a:r>
              <a:rPr lang="en-US" dirty="0">
                <a:latin typeface="Abadi MT Condensed Light" panose="020B0306030101010103" pitchFamily="34" charset="77"/>
              </a:rPr>
              <a:t>U Net with attention mechanism</a:t>
            </a:r>
          </a:p>
        </p:txBody>
      </p:sp>
      <p:sp>
        <p:nvSpPr>
          <p:cNvPr id="78" name="Bent Up Arrow 77">
            <a:extLst>
              <a:ext uri="{FF2B5EF4-FFF2-40B4-BE49-F238E27FC236}">
                <a16:creationId xmlns:a16="http://schemas.microsoft.com/office/drawing/2014/main" id="{829E3207-2769-B821-4B9B-B573C6BF7C06}"/>
              </a:ext>
            </a:extLst>
          </p:cNvPr>
          <p:cNvSpPr/>
          <p:nvPr/>
        </p:nvSpPr>
        <p:spPr>
          <a:xfrm>
            <a:off x="8582306" y="3042819"/>
            <a:ext cx="335227" cy="2368323"/>
          </a:xfrm>
          <a:prstGeom prst="bentUp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Oval 79">
            <a:extLst>
              <a:ext uri="{FF2B5EF4-FFF2-40B4-BE49-F238E27FC236}">
                <a16:creationId xmlns:a16="http://schemas.microsoft.com/office/drawing/2014/main" id="{EEE70F1B-70F1-903C-0FBF-252F671D4C59}"/>
              </a:ext>
            </a:extLst>
          </p:cNvPr>
          <p:cNvSpPr/>
          <p:nvPr/>
        </p:nvSpPr>
        <p:spPr>
          <a:xfrm>
            <a:off x="8671586" y="2588044"/>
            <a:ext cx="392957" cy="414398"/>
          </a:xfrm>
          <a:prstGeom prst="ellipse">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sp>
        <p:nvSpPr>
          <p:cNvPr id="79" name="Plus 78">
            <a:extLst>
              <a:ext uri="{FF2B5EF4-FFF2-40B4-BE49-F238E27FC236}">
                <a16:creationId xmlns:a16="http://schemas.microsoft.com/office/drawing/2014/main" id="{B296E273-508A-1243-DFA3-A28C5551A6E1}"/>
              </a:ext>
            </a:extLst>
          </p:cNvPr>
          <p:cNvSpPr/>
          <p:nvPr/>
        </p:nvSpPr>
        <p:spPr>
          <a:xfrm>
            <a:off x="8720458" y="2665014"/>
            <a:ext cx="303800" cy="249763"/>
          </a:xfrm>
          <a:prstGeom prst="mathPlus">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pic>
        <p:nvPicPr>
          <p:cNvPr id="81" name="Eat.Attable_p16_r11_v06_c01.mp4">
            <a:hlinkClick r:id="" action="ppaction://media"/>
            <a:extLst>
              <a:ext uri="{FF2B5EF4-FFF2-40B4-BE49-F238E27FC236}">
                <a16:creationId xmlns:a16="http://schemas.microsoft.com/office/drawing/2014/main" id="{A650065E-8DFF-07CF-A7A5-2E65E0BF8E8C}"/>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305498" y="2145880"/>
            <a:ext cx="1852344" cy="1389258"/>
          </a:xfrm>
          <a:prstGeom prst="rect">
            <a:avLst/>
          </a:prstGeom>
        </p:spPr>
      </p:pic>
      <p:pic>
        <p:nvPicPr>
          <p:cNvPr id="83" name="Picture 82" descr="A person sitting at a table&#10;&#10;Description automatically generated">
            <a:extLst>
              <a:ext uri="{FF2B5EF4-FFF2-40B4-BE49-F238E27FC236}">
                <a16:creationId xmlns:a16="http://schemas.microsoft.com/office/drawing/2014/main" id="{2BC1CD5A-5F2E-BD50-E850-5BA711B53FFE}"/>
              </a:ext>
            </a:extLst>
          </p:cNvPr>
          <p:cNvPicPr>
            <a:picLocks noChangeAspect="1"/>
          </p:cNvPicPr>
          <p:nvPr/>
        </p:nvPicPr>
        <p:blipFill>
          <a:blip r:embed="rId13"/>
          <a:stretch>
            <a:fillRect/>
          </a:stretch>
        </p:blipFill>
        <p:spPr>
          <a:xfrm>
            <a:off x="1278241" y="4839737"/>
            <a:ext cx="1202781" cy="803160"/>
          </a:xfrm>
          <a:prstGeom prst="rect">
            <a:avLst/>
          </a:prstGeom>
        </p:spPr>
      </p:pic>
      <p:pic>
        <p:nvPicPr>
          <p:cNvPr id="84" name="Picture 83" descr="A person sitting at a table&#10;&#10;Description automatically generated">
            <a:extLst>
              <a:ext uri="{FF2B5EF4-FFF2-40B4-BE49-F238E27FC236}">
                <a16:creationId xmlns:a16="http://schemas.microsoft.com/office/drawing/2014/main" id="{40828E77-7245-BAD1-9BA1-29125188AAAE}"/>
              </a:ext>
            </a:extLst>
          </p:cNvPr>
          <p:cNvPicPr>
            <a:picLocks noChangeAspect="1"/>
          </p:cNvPicPr>
          <p:nvPr/>
        </p:nvPicPr>
        <p:blipFill>
          <a:blip r:embed="rId13"/>
          <a:stretch>
            <a:fillRect/>
          </a:stretch>
        </p:blipFill>
        <p:spPr>
          <a:xfrm>
            <a:off x="1430641" y="4992137"/>
            <a:ext cx="1202781" cy="803160"/>
          </a:xfrm>
          <a:prstGeom prst="rect">
            <a:avLst/>
          </a:prstGeom>
        </p:spPr>
      </p:pic>
      <p:pic>
        <p:nvPicPr>
          <p:cNvPr id="85" name="Picture 84" descr="A person sitting at a table&#10;&#10;Description automatically generated">
            <a:extLst>
              <a:ext uri="{FF2B5EF4-FFF2-40B4-BE49-F238E27FC236}">
                <a16:creationId xmlns:a16="http://schemas.microsoft.com/office/drawing/2014/main" id="{3BDEEEF7-9135-AF41-0DFC-519E2F330F0F}"/>
              </a:ext>
            </a:extLst>
          </p:cNvPr>
          <p:cNvPicPr>
            <a:picLocks noChangeAspect="1"/>
          </p:cNvPicPr>
          <p:nvPr/>
        </p:nvPicPr>
        <p:blipFill>
          <a:blip r:embed="rId13"/>
          <a:stretch>
            <a:fillRect/>
          </a:stretch>
        </p:blipFill>
        <p:spPr>
          <a:xfrm>
            <a:off x="1583041" y="5144537"/>
            <a:ext cx="1202781" cy="803160"/>
          </a:xfrm>
          <a:prstGeom prst="rect">
            <a:avLst/>
          </a:prstGeom>
        </p:spPr>
      </p:pic>
      <p:sp>
        <p:nvSpPr>
          <p:cNvPr id="86" name="Right Arrow 85">
            <a:extLst>
              <a:ext uri="{FF2B5EF4-FFF2-40B4-BE49-F238E27FC236}">
                <a16:creationId xmlns:a16="http://schemas.microsoft.com/office/drawing/2014/main" id="{C6D8EF78-7E15-F085-442D-861BAC595D13}"/>
              </a:ext>
            </a:extLst>
          </p:cNvPr>
          <p:cNvSpPr/>
          <p:nvPr/>
        </p:nvSpPr>
        <p:spPr>
          <a:xfrm>
            <a:off x="3144699" y="5300215"/>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8" name="Picture 87" descr="A screenshot of a graph&#10;&#10;Description automatically generated">
            <a:extLst>
              <a:ext uri="{FF2B5EF4-FFF2-40B4-BE49-F238E27FC236}">
                <a16:creationId xmlns:a16="http://schemas.microsoft.com/office/drawing/2014/main" id="{2A431367-125F-CCFB-E234-936880DB2C31}"/>
              </a:ext>
            </a:extLst>
          </p:cNvPr>
          <p:cNvPicPr>
            <a:picLocks noChangeAspect="1"/>
          </p:cNvPicPr>
          <p:nvPr/>
        </p:nvPicPr>
        <p:blipFill>
          <a:blip r:embed="rId14"/>
          <a:stretch>
            <a:fillRect/>
          </a:stretch>
        </p:blipFill>
        <p:spPr>
          <a:xfrm>
            <a:off x="3093485" y="1555522"/>
            <a:ext cx="831055" cy="1729676"/>
          </a:xfrm>
          <a:prstGeom prst="rect">
            <a:avLst/>
          </a:prstGeom>
        </p:spPr>
      </p:pic>
      <p:pic>
        <p:nvPicPr>
          <p:cNvPr id="89" name="Picture 88" descr="A screenshot of a graph&#10;&#10;Description automatically generated">
            <a:extLst>
              <a:ext uri="{FF2B5EF4-FFF2-40B4-BE49-F238E27FC236}">
                <a16:creationId xmlns:a16="http://schemas.microsoft.com/office/drawing/2014/main" id="{2BE55805-0BA2-D506-60C1-F1C039470927}"/>
              </a:ext>
            </a:extLst>
          </p:cNvPr>
          <p:cNvPicPr>
            <a:picLocks noChangeAspect="1"/>
          </p:cNvPicPr>
          <p:nvPr/>
        </p:nvPicPr>
        <p:blipFill>
          <a:blip r:embed="rId14"/>
          <a:stretch>
            <a:fillRect/>
          </a:stretch>
        </p:blipFill>
        <p:spPr>
          <a:xfrm>
            <a:off x="3286652" y="1722505"/>
            <a:ext cx="831055" cy="1729676"/>
          </a:xfrm>
          <a:prstGeom prst="rect">
            <a:avLst/>
          </a:prstGeom>
        </p:spPr>
      </p:pic>
      <p:pic>
        <p:nvPicPr>
          <p:cNvPr id="90" name="Picture 89" descr="A screenshot of a graph&#10;&#10;Description automatically generated">
            <a:extLst>
              <a:ext uri="{FF2B5EF4-FFF2-40B4-BE49-F238E27FC236}">
                <a16:creationId xmlns:a16="http://schemas.microsoft.com/office/drawing/2014/main" id="{F319250B-E772-6B7D-6D6B-90870A24129B}"/>
              </a:ext>
            </a:extLst>
          </p:cNvPr>
          <p:cNvPicPr>
            <a:picLocks noChangeAspect="1"/>
          </p:cNvPicPr>
          <p:nvPr/>
        </p:nvPicPr>
        <p:blipFill>
          <a:blip r:embed="rId14"/>
          <a:stretch>
            <a:fillRect/>
          </a:stretch>
        </p:blipFill>
        <p:spPr>
          <a:xfrm>
            <a:off x="3544166" y="1886517"/>
            <a:ext cx="831055" cy="1729676"/>
          </a:xfrm>
          <a:prstGeom prst="rect">
            <a:avLst/>
          </a:prstGeom>
        </p:spPr>
      </p:pic>
    </p:spTree>
    <p:extLst>
      <p:ext uri="{BB962C8B-B14F-4D97-AF65-F5344CB8AC3E}">
        <p14:creationId xmlns:p14="http://schemas.microsoft.com/office/powerpoint/2010/main" val="371166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0"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1"/>
                </p:tgtEl>
              </p:cMediaNode>
            </p:video>
            <p:seq concurrent="1" nextAc="seek">
              <p:cTn id="8" restart="whenNotActive" fill="hold" evtFilter="cancelBubble" nodeType="interactiveSeq">
                <p:stCondLst>
                  <p:cond evt="onClick" delay="0">
                    <p:tgtEl>
                      <p:spTgt spid="8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1"/>
                                        </p:tgtEl>
                                      </p:cBhvr>
                                    </p:cmd>
                                  </p:childTnLst>
                                </p:cTn>
                              </p:par>
                            </p:childTnLst>
                          </p:cTn>
                        </p:par>
                      </p:childTnLst>
                    </p:cTn>
                  </p:par>
                </p:childTnLst>
              </p:cTn>
              <p:nextCondLst>
                <p:cond evt="onClick" delay="0">
                  <p:tgtEl>
                    <p:spTgt spid="8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34119E2-8D30-E082-2EC4-B4925B46A9CC}"/>
              </a:ext>
            </a:extLst>
          </p:cNvPr>
          <p:cNvSpPr/>
          <p:nvPr/>
        </p:nvSpPr>
        <p:spPr>
          <a:xfrm>
            <a:off x="5020841" y="1770185"/>
            <a:ext cx="3891401" cy="1846008"/>
          </a:xfrm>
          <a:prstGeom prst="rect">
            <a:avLst/>
          </a:prstGeom>
          <a:solidFill>
            <a:schemeClr val="accent1">
              <a:lumMod val="20000"/>
              <a:lumOff val="80000"/>
              <a:alpha val="20011"/>
            </a:schemeClr>
          </a:solidFill>
          <a:ln>
            <a:solidFill>
              <a:schemeClr val="accent1">
                <a:lumMod val="75000"/>
                <a:alpha val="25261"/>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Network Architecture </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101196-E83F-8FEA-9140-BA962623AE8F}"/>
                  </a:ext>
                </a:extLst>
              </p:cNvPr>
              <p:cNvSpPr txBox="1"/>
              <p:nvPr/>
            </p:nvSpPr>
            <p:spPr>
              <a:xfrm>
                <a:off x="2960411" y="3864195"/>
                <a:ext cx="1691232" cy="369332"/>
              </a:xfrm>
              <a:prstGeom prst="rect">
                <a:avLst/>
              </a:prstGeom>
              <a:noFill/>
            </p:spPr>
            <p:txBody>
              <a:bodyPr wrap="none" rtlCol="0">
                <a:spAutoFit/>
              </a:bodyPr>
              <a:lstStyle/>
              <a:p>
                <a:r>
                  <a:rPr lang="en-US" dirty="0">
                    <a:latin typeface="Abadi MT Condensed Light" panose="020B0306030101010103" pitchFamily="34" charset="77"/>
                  </a:rPr>
                  <a:t>(</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𝑡</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2</m:t>
                        </m:r>
                      </m:sub>
                    </m:sSub>
                  </m:oMath>
                </a14:m>
                <a:r>
                  <a:rPr lang="en-US" dirty="0">
                    <a:latin typeface="Abadi MT Condensed Light" panose="020B0306030101010103" pitchFamily="34" charset="77"/>
                  </a:rPr>
                  <a:t>,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3</m:t>
                        </m:r>
                      </m:sub>
                    </m:sSub>
                  </m:oMath>
                </a14:m>
                <a:r>
                  <a:rPr lang="en-US" dirty="0">
                    <a:latin typeface="Abadi MT Condensed Light" panose="020B0306030101010103" pitchFamily="34" charset="77"/>
                  </a:rPr>
                  <a:t> ….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𝑛</m:t>
                        </m:r>
                      </m:sub>
                    </m:sSub>
                  </m:oMath>
                </a14:m>
                <a:r>
                  <a:rPr lang="en-US" dirty="0">
                    <a:latin typeface="Abadi MT Condensed Light" panose="020B0306030101010103" pitchFamily="34" charset="77"/>
                  </a:rPr>
                  <a:t>)</a:t>
                </a:r>
              </a:p>
            </p:txBody>
          </p:sp>
        </mc:Choice>
        <mc:Fallback xmlns="">
          <p:sp>
            <p:nvSpPr>
              <p:cNvPr id="22" name="TextBox 21">
                <a:extLst>
                  <a:ext uri="{FF2B5EF4-FFF2-40B4-BE49-F238E27FC236}">
                    <a16:creationId xmlns:a16="http://schemas.microsoft.com/office/drawing/2014/main" id="{37101196-E83F-8FEA-9140-BA962623AE8F}"/>
                  </a:ext>
                </a:extLst>
              </p:cNvPr>
              <p:cNvSpPr txBox="1">
                <a:spLocks noRot="1" noChangeAspect="1" noMove="1" noResize="1" noEditPoints="1" noAdjustHandles="1" noChangeArrowheads="1" noChangeShapeType="1" noTextEdit="1"/>
              </p:cNvSpPr>
              <p:nvPr/>
            </p:nvSpPr>
            <p:spPr>
              <a:xfrm>
                <a:off x="2960411" y="3864195"/>
                <a:ext cx="1691232" cy="369332"/>
              </a:xfrm>
              <a:prstGeom prst="rect">
                <a:avLst/>
              </a:prstGeom>
              <a:blipFill>
                <a:blip r:embed="rId5"/>
                <a:stretch>
                  <a:fillRect l="-3731" t="-3333" r="-2239" b="-26667"/>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D15590C9-BCD2-078C-31B0-04BEEFA66DBC}"/>
              </a:ext>
            </a:extLst>
          </p:cNvPr>
          <p:cNvSpPr/>
          <p:nvPr/>
        </p:nvSpPr>
        <p:spPr>
          <a:xfrm>
            <a:off x="9967167" y="2387454"/>
            <a:ext cx="425885" cy="9108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B706A457-8CD6-2EBA-D906-3B5E0B727DF6}"/>
              </a:ext>
            </a:extLst>
          </p:cNvPr>
          <p:cNvSpPr/>
          <p:nvPr/>
        </p:nvSpPr>
        <p:spPr>
          <a:xfrm>
            <a:off x="5095262" y="2018089"/>
            <a:ext cx="1728933" cy="1509825"/>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GCN Unit </a:t>
            </a:r>
          </a:p>
          <a:p>
            <a:pPr algn="ctr"/>
            <a:r>
              <a:rPr lang="en-US" sz="1600" i="1" dirty="0">
                <a:latin typeface="Abadi MT Condensed Light" panose="020B0306030101010103" pitchFamily="34" charset="77"/>
              </a:rPr>
              <a:t>(Cheb Conv/GCN Conv)</a:t>
            </a:r>
          </a:p>
        </p:txBody>
      </p:sp>
      <p:sp>
        <p:nvSpPr>
          <p:cNvPr id="35" name="Rectangle 34">
            <a:extLst>
              <a:ext uri="{FF2B5EF4-FFF2-40B4-BE49-F238E27FC236}">
                <a16:creationId xmlns:a16="http://schemas.microsoft.com/office/drawing/2014/main" id="{D317C14C-CE2D-39D4-D7AA-7FD173FE11F3}"/>
              </a:ext>
            </a:extLst>
          </p:cNvPr>
          <p:cNvSpPr/>
          <p:nvPr/>
        </p:nvSpPr>
        <p:spPr>
          <a:xfrm rot="16200000">
            <a:off x="7684442" y="2418066"/>
            <a:ext cx="1525521" cy="612207"/>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LSTM Unit </a:t>
            </a:r>
          </a:p>
        </p:txBody>
      </p:sp>
      <p:sp>
        <p:nvSpPr>
          <p:cNvPr id="36" name="Rectangle 35">
            <a:extLst>
              <a:ext uri="{FF2B5EF4-FFF2-40B4-BE49-F238E27FC236}">
                <a16:creationId xmlns:a16="http://schemas.microsoft.com/office/drawing/2014/main" id="{BA5C30B7-092A-56DF-0B7B-4D758003D3E0}"/>
              </a:ext>
            </a:extLst>
          </p:cNvPr>
          <p:cNvSpPr/>
          <p:nvPr/>
        </p:nvSpPr>
        <p:spPr>
          <a:xfrm rot="16200000">
            <a:off x="8786334" y="2441038"/>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Fully Connected MLP Layer</a:t>
            </a:r>
          </a:p>
        </p:txBody>
      </p:sp>
      <p:sp>
        <p:nvSpPr>
          <p:cNvPr id="37" name="Rectangle 36">
            <a:extLst>
              <a:ext uri="{FF2B5EF4-FFF2-40B4-BE49-F238E27FC236}">
                <a16:creationId xmlns:a16="http://schemas.microsoft.com/office/drawing/2014/main" id="{ABD1FC2D-2DA3-19B7-4DA9-86515600E966}"/>
              </a:ext>
            </a:extLst>
          </p:cNvPr>
          <p:cNvSpPr/>
          <p:nvPr/>
        </p:nvSpPr>
        <p:spPr>
          <a:xfrm rot="16200000">
            <a:off x="9618912" y="2440876"/>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latin typeface="Abadi MT Condensed Light" panose="020B0306030101010103" pitchFamily="34" charset="77"/>
              </a:rPr>
              <a:t>Softmax</a:t>
            </a:r>
            <a:r>
              <a:rPr lang="en-US" b="1" dirty="0">
                <a:latin typeface="Abadi MT Condensed Light" panose="020B0306030101010103" pitchFamily="34" charset="77"/>
              </a:rPr>
              <a:t> Layer</a:t>
            </a:r>
          </a:p>
          <a:p>
            <a:pPr algn="ctr"/>
            <a:r>
              <a:rPr lang="en-US" sz="1400" b="1" i="1" dirty="0">
                <a:latin typeface="Abadi MT Condensed Light" panose="020B0306030101010103" pitchFamily="34" charset="77"/>
              </a:rPr>
              <a:t>(Supervised)</a:t>
            </a:r>
          </a:p>
        </p:txBody>
      </p:sp>
      <p:sp>
        <p:nvSpPr>
          <p:cNvPr id="38" name="TextBox 37">
            <a:extLst>
              <a:ext uri="{FF2B5EF4-FFF2-40B4-BE49-F238E27FC236}">
                <a16:creationId xmlns:a16="http://schemas.microsoft.com/office/drawing/2014/main" id="{657B956C-5436-8D61-845A-628678A85F02}"/>
              </a:ext>
            </a:extLst>
          </p:cNvPr>
          <p:cNvSpPr txBox="1"/>
          <p:nvPr/>
        </p:nvSpPr>
        <p:spPr>
          <a:xfrm>
            <a:off x="10703773" y="2440902"/>
            <a:ext cx="1173719" cy="369332"/>
          </a:xfrm>
          <a:prstGeom prst="rect">
            <a:avLst/>
          </a:prstGeom>
          <a:noFill/>
        </p:spPr>
        <p:txBody>
          <a:bodyPr wrap="none" rtlCol="0">
            <a:spAutoFit/>
          </a:bodyPr>
          <a:lstStyle/>
          <a:p>
            <a:r>
              <a:rPr lang="en-US" dirty="0">
                <a:latin typeface="Abadi MT Condensed Light" panose="020B0306030101010103" pitchFamily="34" charset="77"/>
              </a:rPr>
              <a:t>Classification</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176672B-7FAA-C504-6A22-E263B0A19890}"/>
                  </a:ext>
                </a:extLst>
              </p:cNvPr>
              <p:cNvSpPr txBox="1"/>
              <p:nvPr/>
            </p:nvSpPr>
            <p:spPr>
              <a:xfrm>
                <a:off x="10615398" y="2892295"/>
                <a:ext cx="1786744" cy="338554"/>
              </a:xfrm>
              <a:prstGeom prst="rect">
                <a:avLst/>
              </a:prstGeom>
              <a:noFill/>
            </p:spPr>
            <p:txBody>
              <a:bodyPr wrap="square" rtlCol="0">
                <a:spAutoFit/>
              </a:bodyPr>
              <a:lstStyle/>
              <a:p>
                <a:r>
                  <a:rPr lang="en-US" sz="1600" dirty="0">
                    <a:latin typeface="Abadi MT Condensed Light" panose="020B0306030101010103" pitchFamily="34" charset="77"/>
                  </a:rPr>
                  <a:t>(</a:t>
                </a:r>
                <a14:m>
                  <m:oMath xmlns:m="http://schemas.openxmlformats.org/officeDocument/2006/math">
                    <m:sSub>
                      <m:sSubPr>
                        <m:ctrlPr>
                          <a:rPr lang="en-US" sz="1600" i="1" smtClean="0">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1</m:t>
                        </m:r>
                      </m:sub>
                    </m:sSub>
                    <m:r>
                      <a:rPr lang="en-AU" sz="1600" b="0" i="1" smtClean="0">
                        <a:latin typeface="Cambria Math" panose="02040503050406030204" pitchFamily="18" charset="0"/>
                      </a:rPr>
                      <m:t>,</m:t>
                    </m:r>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2</m:t>
                        </m:r>
                      </m:sub>
                    </m:sSub>
                  </m:oMath>
                </a14:m>
                <a:r>
                  <a:rPr lang="en-US" sz="1600" dirty="0">
                    <a:latin typeface="Abadi MT Condensed Light" panose="020B0306030101010103" pitchFamily="34" charset="77"/>
                  </a:rPr>
                  <a:t>, </a:t>
                </a:r>
                <a14:m>
                  <m:oMath xmlns:m="http://schemas.openxmlformats.org/officeDocument/2006/math">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3</m:t>
                        </m:r>
                      </m:sub>
                    </m:sSub>
                  </m:oMath>
                </a14:m>
                <a:r>
                  <a:rPr lang="en-US" sz="1600" dirty="0">
                    <a:latin typeface="Abadi MT Condensed Light" panose="020B0306030101010103" pitchFamily="34" charset="77"/>
                  </a:rPr>
                  <a:t> …. </a:t>
                </a:r>
                <a14:m>
                  <m:oMath xmlns:m="http://schemas.openxmlformats.org/officeDocument/2006/math">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𝑛</m:t>
                        </m:r>
                      </m:sub>
                    </m:sSub>
                  </m:oMath>
                </a14:m>
                <a:r>
                  <a:rPr lang="en-US" sz="1600" dirty="0">
                    <a:latin typeface="Abadi MT Condensed Light" panose="020B0306030101010103" pitchFamily="34" charset="77"/>
                  </a:rPr>
                  <a:t>)</a:t>
                </a:r>
              </a:p>
            </p:txBody>
          </p:sp>
        </mc:Choice>
        <mc:Fallback xmlns="">
          <p:sp>
            <p:nvSpPr>
              <p:cNvPr id="39" name="TextBox 38">
                <a:extLst>
                  <a:ext uri="{FF2B5EF4-FFF2-40B4-BE49-F238E27FC236}">
                    <a16:creationId xmlns:a16="http://schemas.microsoft.com/office/drawing/2014/main" id="{3176672B-7FAA-C504-6A22-E263B0A19890}"/>
                  </a:ext>
                </a:extLst>
              </p:cNvPr>
              <p:cNvSpPr txBox="1">
                <a:spLocks noRot="1" noChangeAspect="1" noMove="1" noResize="1" noEditPoints="1" noAdjustHandles="1" noChangeArrowheads="1" noChangeShapeType="1" noTextEdit="1"/>
              </p:cNvSpPr>
              <p:nvPr/>
            </p:nvSpPr>
            <p:spPr>
              <a:xfrm>
                <a:off x="10615398" y="2892295"/>
                <a:ext cx="1786744" cy="338554"/>
              </a:xfrm>
              <a:prstGeom prst="rect">
                <a:avLst/>
              </a:prstGeom>
              <a:blipFill>
                <a:blip r:embed="rId8"/>
                <a:stretch>
                  <a:fillRect l="-1408" t="-3571" b="-25000"/>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67086850-9A7F-85C6-81CC-4C04CB189838}"/>
              </a:ext>
            </a:extLst>
          </p:cNvPr>
          <p:cNvGrpSpPr/>
          <p:nvPr/>
        </p:nvGrpSpPr>
        <p:grpSpPr>
          <a:xfrm>
            <a:off x="4691248" y="2067220"/>
            <a:ext cx="298803" cy="1231105"/>
            <a:chOff x="4749863" y="2067220"/>
            <a:chExt cx="298803" cy="1231105"/>
          </a:xfrm>
        </p:grpSpPr>
        <p:sp>
          <p:nvSpPr>
            <p:cNvPr id="40" name="Right Arrow 39">
              <a:extLst>
                <a:ext uri="{FF2B5EF4-FFF2-40B4-BE49-F238E27FC236}">
                  <a16:creationId xmlns:a16="http://schemas.microsoft.com/office/drawing/2014/main" id="{7B887329-2945-5C9A-A11B-CD8409F0E9E5}"/>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ight Arrow 40">
              <a:extLst>
                <a:ext uri="{FF2B5EF4-FFF2-40B4-BE49-F238E27FC236}">
                  <a16:creationId xmlns:a16="http://schemas.microsoft.com/office/drawing/2014/main" id="{08F2EBF3-5D42-BD00-AC46-9CBDA62F56C5}"/>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ight Arrow 41">
              <a:extLst>
                <a:ext uri="{FF2B5EF4-FFF2-40B4-BE49-F238E27FC236}">
                  <a16:creationId xmlns:a16="http://schemas.microsoft.com/office/drawing/2014/main" id="{FA2CBCEF-9133-AE0C-B88F-DAF5A18CC3AF}"/>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B4071654-93ED-A667-0827-3ACB95547656}"/>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FD8E10B6-26EF-EA3E-F164-D481FACCD1C9}"/>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841EF393-4AA2-C133-4167-196534D7A3AF}"/>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18E89E5D-A7DD-1498-B345-FF9FF587BE38}"/>
              </a:ext>
            </a:extLst>
          </p:cNvPr>
          <p:cNvGrpSpPr/>
          <p:nvPr/>
        </p:nvGrpSpPr>
        <p:grpSpPr>
          <a:xfrm>
            <a:off x="6895182" y="2067221"/>
            <a:ext cx="298803" cy="1231105"/>
            <a:chOff x="4749863" y="2067220"/>
            <a:chExt cx="298803" cy="1231105"/>
          </a:xfrm>
        </p:grpSpPr>
        <p:sp>
          <p:nvSpPr>
            <p:cNvPr id="48" name="Right Arrow 47">
              <a:extLst>
                <a:ext uri="{FF2B5EF4-FFF2-40B4-BE49-F238E27FC236}">
                  <a16:creationId xmlns:a16="http://schemas.microsoft.com/office/drawing/2014/main" id="{0EBC8DDE-042C-5BC0-EA66-A93BCD1A172F}"/>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Right Arrow 48">
              <a:extLst>
                <a:ext uri="{FF2B5EF4-FFF2-40B4-BE49-F238E27FC236}">
                  <a16:creationId xmlns:a16="http://schemas.microsoft.com/office/drawing/2014/main" id="{097DF6CE-F12D-D7A8-E005-A7032B04F34A}"/>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ight Arrow 49">
              <a:extLst>
                <a:ext uri="{FF2B5EF4-FFF2-40B4-BE49-F238E27FC236}">
                  <a16:creationId xmlns:a16="http://schemas.microsoft.com/office/drawing/2014/main" id="{6F2D28EE-F98A-C8F5-1E15-DCC3616BD225}"/>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Oval 50">
              <a:extLst>
                <a:ext uri="{FF2B5EF4-FFF2-40B4-BE49-F238E27FC236}">
                  <a16:creationId xmlns:a16="http://schemas.microsoft.com/office/drawing/2014/main" id="{1F45A6A1-56C6-1391-D056-B58B4D7C964D}"/>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EBCF4DD7-A5D6-E9EB-C91F-CD22D9C343C1}"/>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2BCC5482-CEDA-AFA4-98F9-35B70E1FF3D3}"/>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54" name="Right Arrow 53">
            <a:extLst>
              <a:ext uri="{FF2B5EF4-FFF2-40B4-BE49-F238E27FC236}">
                <a16:creationId xmlns:a16="http://schemas.microsoft.com/office/drawing/2014/main" id="{96B640A9-CA01-E351-3D18-9A052B980B23}"/>
              </a:ext>
            </a:extLst>
          </p:cNvPr>
          <p:cNvSpPr/>
          <p:nvPr/>
        </p:nvSpPr>
        <p:spPr>
          <a:xfrm>
            <a:off x="8891801" y="2698542"/>
            <a:ext cx="285065" cy="193753"/>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Right Arrow 60">
            <a:extLst>
              <a:ext uri="{FF2B5EF4-FFF2-40B4-BE49-F238E27FC236}">
                <a16:creationId xmlns:a16="http://schemas.microsoft.com/office/drawing/2014/main" id="{097C9344-1F77-ACD4-DF4C-B8927F8BF02F}"/>
              </a:ext>
            </a:extLst>
          </p:cNvPr>
          <p:cNvSpPr/>
          <p:nvPr/>
        </p:nvSpPr>
        <p:spPr>
          <a:xfrm>
            <a:off x="2589518" y="2607189"/>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TextBox 61">
            <a:extLst>
              <a:ext uri="{FF2B5EF4-FFF2-40B4-BE49-F238E27FC236}">
                <a16:creationId xmlns:a16="http://schemas.microsoft.com/office/drawing/2014/main" id="{4C2625CA-17B8-C1B8-673E-F2A0809FEF75}"/>
              </a:ext>
            </a:extLst>
          </p:cNvPr>
          <p:cNvSpPr txBox="1"/>
          <p:nvPr/>
        </p:nvSpPr>
        <p:spPr>
          <a:xfrm>
            <a:off x="60389" y="3864195"/>
            <a:ext cx="2267800" cy="369332"/>
          </a:xfrm>
          <a:prstGeom prst="rect">
            <a:avLst/>
          </a:prstGeom>
          <a:noFill/>
        </p:spPr>
        <p:txBody>
          <a:bodyPr wrap="none" rtlCol="0">
            <a:spAutoFit/>
          </a:bodyPr>
          <a:lstStyle/>
          <a:p>
            <a:r>
              <a:rPr lang="en-US" dirty="0">
                <a:latin typeface="Abadi MT Condensed Light" panose="020B0306030101010103" pitchFamily="34" charset="77"/>
              </a:rPr>
              <a:t>Smart home Video Dataset</a:t>
            </a:r>
          </a:p>
        </p:txBody>
      </p:sp>
      <p:sp>
        <p:nvSpPr>
          <p:cNvPr id="64" name="TextBox 63">
            <a:extLst>
              <a:ext uri="{FF2B5EF4-FFF2-40B4-BE49-F238E27FC236}">
                <a16:creationId xmlns:a16="http://schemas.microsoft.com/office/drawing/2014/main" id="{AA444FF3-88C8-4370-BA72-0C0E4EA74575}"/>
              </a:ext>
            </a:extLst>
          </p:cNvPr>
          <p:cNvSpPr txBox="1"/>
          <p:nvPr/>
        </p:nvSpPr>
        <p:spPr>
          <a:xfrm>
            <a:off x="6319759" y="1512617"/>
            <a:ext cx="1219373" cy="307777"/>
          </a:xfrm>
          <a:prstGeom prst="rect">
            <a:avLst/>
          </a:prstGeom>
          <a:noFill/>
        </p:spPr>
        <p:txBody>
          <a:bodyPr wrap="none" rtlCol="0">
            <a:spAutoFit/>
          </a:bodyPr>
          <a:lstStyle/>
          <a:p>
            <a:r>
              <a:rPr lang="en-US" sz="1400" dirty="0">
                <a:latin typeface="Abadi MT Condensed Light" panose="020B0306030101010103" pitchFamily="34" charset="77"/>
              </a:rPr>
              <a:t>Encoder Network</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E604AB-8619-0531-F004-279A6083D925}"/>
                  </a:ext>
                </a:extLst>
              </p:cNvPr>
              <p:cNvSpPr txBox="1"/>
              <p:nvPr/>
            </p:nvSpPr>
            <p:spPr>
              <a:xfrm>
                <a:off x="1583545" y="6469467"/>
                <a:ext cx="1691232" cy="369332"/>
              </a:xfrm>
              <a:prstGeom prst="rect">
                <a:avLst/>
              </a:prstGeom>
              <a:noFill/>
            </p:spPr>
            <p:txBody>
              <a:bodyPr wrap="none" rtlCol="0">
                <a:spAutoFit/>
              </a:bodyPr>
              <a:lstStyle/>
              <a:p>
                <a:r>
                  <a:rPr lang="en-US" dirty="0">
                    <a:latin typeface="Abadi MT Condensed Light" panose="020B0306030101010103" pitchFamily="34" charset="77"/>
                  </a:rPr>
                  <a:t>(</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𝑡</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2</m:t>
                        </m:r>
                      </m:sub>
                    </m:sSub>
                  </m:oMath>
                </a14:m>
                <a:r>
                  <a:rPr lang="en-US" dirty="0">
                    <a:latin typeface="Abadi MT Condensed Light" panose="020B0306030101010103" pitchFamily="34" charset="77"/>
                  </a:rPr>
                  <a:t>,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3</m:t>
                        </m:r>
                      </m:sub>
                    </m:sSub>
                  </m:oMath>
                </a14:m>
                <a:r>
                  <a:rPr lang="en-US" dirty="0">
                    <a:latin typeface="Abadi MT Condensed Light" panose="020B0306030101010103" pitchFamily="34" charset="77"/>
                  </a:rPr>
                  <a:t> ….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𝑛</m:t>
                        </m:r>
                      </m:sub>
                    </m:sSub>
                  </m:oMath>
                </a14:m>
                <a:r>
                  <a:rPr lang="en-US" dirty="0">
                    <a:latin typeface="Abadi MT Condensed Light" panose="020B0306030101010103" pitchFamily="34" charset="77"/>
                  </a:rPr>
                  <a:t>)</a:t>
                </a:r>
              </a:p>
            </p:txBody>
          </p:sp>
        </mc:Choice>
        <mc:Fallback xmlns="">
          <p:sp>
            <p:nvSpPr>
              <p:cNvPr id="9" name="TextBox 8">
                <a:extLst>
                  <a:ext uri="{FF2B5EF4-FFF2-40B4-BE49-F238E27FC236}">
                    <a16:creationId xmlns:a16="http://schemas.microsoft.com/office/drawing/2014/main" id="{AAE604AB-8619-0531-F004-279A6083D925}"/>
                  </a:ext>
                </a:extLst>
              </p:cNvPr>
              <p:cNvSpPr txBox="1">
                <a:spLocks noRot="1" noChangeAspect="1" noMove="1" noResize="1" noEditPoints="1" noAdjustHandles="1" noChangeArrowheads="1" noChangeShapeType="1" noTextEdit="1"/>
              </p:cNvSpPr>
              <p:nvPr/>
            </p:nvSpPr>
            <p:spPr>
              <a:xfrm>
                <a:off x="1583545" y="6469467"/>
                <a:ext cx="1691232" cy="369332"/>
              </a:xfrm>
              <a:prstGeom prst="rect">
                <a:avLst/>
              </a:prstGeom>
              <a:blipFill>
                <a:blip r:embed="rId9"/>
                <a:stretch>
                  <a:fillRect l="-2985" t="-3333" r="-2239" b="-2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C9E664B6-3338-273D-CFF5-9404648530F5}"/>
              </a:ext>
            </a:extLst>
          </p:cNvPr>
          <p:cNvSpPr/>
          <p:nvPr/>
        </p:nvSpPr>
        <p:spPr>
          <a:xfrm>
            <a:off x="3790128" y="4533679"/>
            <a:ext cx="3117305" cy="1895446"/>
          </a:xfrm>
          <a:prstGeom prst="rect">
            <a:avLst/>
          </a:prstGeom>
          <a:solidFill>
            <a:schemeClr val="accent1">
              <a:lumMod val="20000"/>
              <a:lumOff val="80000"/>
              <a:alpha val="20011"/>
            </a:schemeClr>
          </a:solidFill>
          <a:ln>
            <a:solidFill>
              <a:schemeClr val="accent1">
                <a:lumMod val="75000"/>
                <a:alpha val="25261"/>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490DB23-429D-8884-8803-18E5D8839636}"/>
              </a:ext>
            </a:extLst>
          </p:cNvPr>
          <p:cNvSpPr/>
          <p:nvPr/>
        </p:nvSpPr>
        <p:spPr>
          <a:xfrm rot="16200000">
            <a:off x="3661050" y="5176818"/>
            <a:ext cx="1525521" cy="612207"/>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latin typeface="Abadi MT Condensed Light" panose="020B0306030101010103" pitchFamily="34" charset="77"/>
              </a:rPr>
              <a:t>ResNet</a:t>
            </a:r>
            <a:r>
              <a:rPr lang="en-US" b="1" dirty="0">
                <a:latin typeface="Abadi MT Condensed Light" panose="020B0306030101010103" pitchFamily="34" charset="77"/>
              </a:rPr>
              <a:t> Unit </a:t>
            </a:r>
          </a:p>
        </p:txBody>
      </p:sp>
      <p:sp>
        <p:nvSpPr>
          <p:cNvPr id="28" name="TextBox 27">
            <a:extLst>
              <a:ext uri="{FF2B5EF4-FFF2-40B4-BE49-F238E27FC236}">
                <a16:creationId xmlns:a16="http://schemas.microsoft.com/office/drawing/2014/main" id="{459E48B2-11C7-2F29-F8C2-DCCF139A801C}"/>
              </a:ext>
            </a:extLst>
          </p:cNvPr>
          <p:cNvSpPr txBox="1"/>
          <p:nvPr/>
        </p:nvSpPr>
        <p:spPr>
          <a:xfrm>
            <a:off x="6104711" y="3813888"/>
            <a:ext cx="1219373" cy="307777"/>
          </a:xfrm>
          <a:prstGeom prst="rect">
            <a:avLst/>
          </a:prstGeom>
          <a:noFill/>
        </p:spPr>
        <p:txBody>
          <a:bodyPr wrap="none" rtlCol="0">
            <a:spAutoFit/>
          </a:bodyPr>
          <a:lstStyle/>
          <a:p>
            <a:r>
              <a:rPr lang="en-US" sz="1400" dirty="0">
                <a:latin typeface="Abadi MT Condensed Light" panose="020B0306030101010103" pitchFamily="34" charset="77"/>
              </a:rPr>
              <a:t>Encoder Network</a:t>
            </a:r>
          </a:p>
        </p:txBody>
      </p:sp>
      <p:sp>
        <p:nvSpPr>
          <p:cNvPr id="76" name="TextBox 75">
            <a:extLst>
              <a:ext uri="{FF2B5EF4-FFF2-40B4-BE49-F238E27FC236}">
                <a16:creationId xmlns:a16="http://schemas.microsoft.com/office/drawing/2014/main" id="{BD249276-CE4F-92B3-949A-921C4BD9E965}"/>
              </a:ext>
            </a:extLst>
          </p:cNvPr>
          <p:cNvSpPr txBox="1"/>
          <p:nvPr/>
        </p:nvSpPr>
        <p:spPr>
          <a:xfrm>
            <a:off x="3924540" y="6459505"/>
            <a:ext cx="2440861" cy="369332"/>
          </a:xfrm>
          <a:prstGeom prst="rect">
            <a:avLst/>
          </a:prstGeom>
          <a:noFill/>
        </p:spPr>
        <p:txBody>
          <a:bodyPr wrap="none" rtlCol="0">
            <a:spAutoFit/>
          </a:bodyPr>
          <a:lstStyle/>
          <a:p>
            <a:r>
              <a:rPr lang="en-US" dirty="0">
                <a:latin typeface="Abadi MT Condensed Light" panose="020B0306030101010103" pitchFamily="34" charset="77"/>
              </a:rPr>
              <a:t>Context Encoding Mechanism</a:t>
            </a:r>
          </a:p>
        </p:txBody>
      </p:sp>
      <p:sp>
        <p:nvSpPr>
          <p:cNvPr id="78" name="Bent Up Arrow 77">
            <a:extLst>
              <a:ext uri="{FF2B5EF4-FFF2-40B4-BE49-F238E27FC236}">
                <a16:creationId xmlns:a16="http://schemas.microsoft.com/office/drawing/2014/main" id="{829E3207-2769-B821-4B9B-B573C6BF7C06}"/>
              </a:ext>
            </a:extLst>
          </p:cNvPr>
          <p:cNvSpPr/>
          <p:nvPr/>
        </p:nvSpPr>
        <p:spPr>
          <a:xfrm>
            <a:off x="7083596" y="3409389"/>
            <a:ext cx="424834" cy="2233508"/>
          </a:xfrm>
          <a:prstGeom prst="bentUp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1" name="Eat.Attable_p16_r11_v06_c01.mp4">
            <a:hlinkClick r:id="" action="ppaction://media"/>
            <a:extLst>
              <a:ext uri="{FF2B5EF4-FFF2-40B4-BE49-F238E27FC236}">
                <a16:creationId xmlns:a16="http://schemas.microsoft.com/office/drawing/2014/main" id="{A650065E-8DFF-07CF-A7A5-2E65E0BF8E8C}"/>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05498" y="2145880"/>
            <a:ext cx="1852344" cy="1389258"/>
          </a:xfrm>
          <a:prstGeom prst="rect">
            <a:avLst/>
          </a:prstGeom>
        </p:spPr>
      </p:pic>
      <p:pic>
        <p:nvPicPr>
          <p:cNvPr id="83" name="Picture 82" descr="A person sitting at a table&#10;&#10;Description automatically generated">
            <a:extLst>
              <a:ext uri="{FF2B5EF4-FFF2-40B4-BE49-F238E27FC236}">
                <a16:creationId xmlns:a16="http://schemas.microsoft.com/office/drawing/2014/main" id="{2BC1CD5A-5F2E-BD50-E850-5BA711B53FFE}"/>
              </a:ext>
            </a:extLst>
          </p:cNvPr>
          <p:cNvPicPr>
            <a:picLocks noChangeAspect="1"/>
          </p:cNvPicPr>
          <p:nvPr/>
        </p:nvPicPr>
        <p:blipFill>
          <a:blip r:embed="rId11"/>
          <a:stretch>
            <a:fillRect/>
          </a:stretch>
        </p:blipFill>
        <p:spPr>
          <a:xfrm>
            <a:off x="1278241" y="4839737"/>
            <a:ext cx="1202781" cy="803160"/>
          </a:xfrm>
          <a:prstGeom prst="rect">
            <a:avLst/>
          </a:prstGeom>
        </p:spPr>
      </p:pic>
      <p:pic>
        <p:nvPicPr>
          <p:cNvPr id="84" name="Picture 83" descr="A person sitting at a table&#10;&#10;Description automatically generated">
            <a:extLst>
              <a:ext uri="{FF2B5EF4-FFF2-40B4-BE49-F238E27FC236}">
                <a16:creationId xmlns:a16="http://schemas.microsoft.com/office/drawing/2014/main" id="{40828E77-7245-BAD1-9BA1-29125188AAAE}"/>
              </a:ext>
            </a:extLst>
          </p:cNvPr>
          <p:cNvPicPr>
            <a:picLocks noChangeAspect="1"/>
          </p:cNvPicPr>
          <p:nvPr/>
        </p:nvPicPr>
        <p:blipFill>
          <a:blip r:embed="rId11"/>
          <a:stretch>
            <a:fillRect/>
          </a:stretch>
        </p:blipFill>
        <p:spPr>
          <a:xfrm>
            <a:off x="1430641" y="4992137"/>
            <a:ext cx="1202781" cy="803160"/>
          </a:xfrm>
          <a:prstGeom prst="rect">
            <a:avLst/>
          </a:prstGeom>
        </p:spPr>
      </p:pic>
      <p:pic>
        <p:nvPicPr>
          <p:cNvPr id="85" name="Picture 84" descr="A person sitting at a table&#10;&#10;Description automatically generated">
            <a:extLst>
              <a:ext uri="{FF2B5EF4-FFF2-40B4-BE49-F238E27FC236}">
                <a16:creationId xmlns:a16="http://schemas.microsoft.com/office/drawing/2014/main" id="{3BDEEEF7-9135-AF41-0DFC-519E2F330F0F}"/>
              </a:ext>
            </a:extLst>
          </p:cNvPr>
          <p:cNvPicPr>
            <a:picLocks noChangeAspect="1"/>
          </p:cNvPicPr>
          <p:nvPr/>
        </p:nvPicPr>
        <p:blipFill>
          <a:blip r:embed="rId11"/>
          <a:stretch>
            <a:fillRect/>
          </a:stretch>
        </p:blipFill>
        <p:spPr>
          <a:xfrm>
            <a:off x="1583041" y="5144537"/>
            <a:ext cx="1202781" cy="803160"/>
          </a:xfrm>
          <a:prstGeom prst="rect">
            <a:avLst/>
          </a:prstGeom>
        </p:spPr>
      </p:pic>
      <p:sp>
        <p:nvSpPr>
          <p:cNvPr id="86" name="Right Arrow 85">
            <a:extLst>
              <a:ext uri="{FF2B5EF4-FFF2-40B4-BE49-F238E27FC236}">
                <a16:creationId xmlns:a16="http://schemas.microsoft.com/office/drawing/2014/main" id="{C6D8EF78-7E15-F085-442D-861BAC595D13}"/>
              </a:ext>
            </a:extLst>
          </p:cNvPr>
          <p:cNvSpPr/>
          <p:nvPr/>
        </p:nvSpPr>
        <p:spPr>
          <a:xfrm>
            <a:off x="3144699" y="5300215"/>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8" name="Picture 87" descr="A screenshot of a graph&#10;&#10;Description automatically generated">
            <a:extLst>
              <a:ext uri="{FF2B5EF4-FFF2-40B4-BE49-F238E27FC236}">
                <a16:creationId xmlns:a16="http://schemas.microsoft.com/office/drawing/2014/main" id="{2A431367-125F-CCFB-E234-936880DB2C31}"/>
              </a:ext>
            </a:extLst>
          </p:cNvPr>
          <p:cNvPicPr>
            <a:picLocks noChangeAspect="1"/>
          </p:cNvPicPr>
          <p:nvPr/>
        </p:nvPicPr>
        <p:blipFill>
          <a:blip r:embed="rId12"/>
          <a:stretch>
            <a:fillRect/>
          </a:stretch>
        </p:blipFill>
        <p:spPr>
          <a:xfrm>
            <a:off x="3093485" y="1555522"/>
            <a:ext cx="831055" cy="1729676"/>
          </a:xfrm>
          <a:prstGeom prst="rect">
            <a:avLst/>
          </a:prstGeom>
        </p:spPr>
      </p:pic>
      <p:pic>
        <p:nvPicPr>
          <p:cNvPr id="89" name="Picture 88" descr="A screenshot of a graph&#10;&#10;Description automatically generated">
            <a:extLst>
              <a:ext uri="{FF2B5EF4-FFF2-40B4-BE49-F238E27FC236}">
                <a16:creationId xmlns:a16="http://schemas.microsoft.com/office/drawing/2014/main" id="{2BE55805-0BA2-D506-60C1-F1C039470927}"/>
              </a:ext>
            </a:extLst>
          </p:cNvPr>
          <p:cNvPicPr>
            <a:picLocks noChangeAspect="1"/>
          </p:cNvPicPr>
          <p:nvPr/>
        </p:nvPicPr>
        <p:blipFill>
          <a:blip r:embed="rId12"/>
          <a:stretch>
            <a:fillRect/>
          </a:stretch>
        </p:blipFill>
        <p:spPr>
          <a:xfrm>
            <a:off x="3286652" y="1722505"/>
            <a:ext cx="831055" cy="1729676"/>
          </a:xfrm>
          <a:prstGeom prst="rect">
            <a:avLst/>
          </a:prstGeom>
        </p:spPr>
      </p:pic>
      <p:pic>
        <p:nvPicPr>
          <p:cNvPr id="90" name="Picture 89" descr="A screenshot of a graph&#10;&#10;Description automatically generated">
            <a:extLst>
              <a:ext uri="{FF2B5EF4-FFF2-40B4-BE49-F238E27FC236}">
                <a16:creationId xmlns:a16="http://schemas.microsoft.com/office/drawing/2014/main" id="{F319250B-E772-6B7D-6D6B-90870A24129B}"/>
              </a:ext>
            </a:extLst>
          </p:cNvPr>
          <p:cNvPicPr>
            <a:picLocks noChangeAspect="1"/>
          </p:cNvPicPr>
          <p:nvPr/>
        </p:nvPicPr>
        <p:blipFill>
          <a:blip r:embed="rId12"/>
          <a:stretch>
            <a:fillRect/>
          </a:stretch>
        </p:blipFill>
        <p:spPr>
          <a:xfrm>
            <a:off x="3544166" y="1886517"/>
            <a:ext cx="831055" cy="1729676"/>
          </a:xfrm>
          <a:prstGeom prst="rect">
            <a:avLst/>
          </a:prstGeom>
        </p:spPr>
      </p:pic>
      <p:grpSp>
        <p:nvGrpSpPr>
          <p:cNvPr id="3" name="Group 2">
            <a:extLst>
              <a:ext uri="{FF2B5EF4-FFF2-40B4-BE49-F238E27FC236}">
                <a16:creationId xmlns:a16="http://schemas.microsoft.com/office/drawing/2014/main" id="{EF8392F1-7E2E-D2DC-4035-11BC9648E5E9}"/>
              </a:ext>
            </a:extLst>
          </p:cNvPr>
          <p:cNvGrpSpPr/>
          <p:nvPr/>
        </p:nvGrpSpPr>
        <p:grpSpPr>
          <a:xfrm>
            <a:off x="7243215" y="2439016"/>
            <a:ext cx="339872" cy="325031"/>
            <a:chOff x="8070173" y="4148619"/>
            <a:chExt cx="392957" cy="414398"/>
          </a:xfrm>
        </p:grpSpPr>
        <p:sp>
          <p:nvSpPr>
            <p:cNvPr id="4" name="Oval 3">
              <a:extLst>
                <a:ext uri="{FF2B5EF4-FFF2-40B4-BE49-F238E27FC236}">
                  <a16:creationId xmlns:a16="http://schemas.microsoft.com/office/drawing/2014/main" id="{212DA083-3142-08F8-7C19-4BB5D03CB5C5}"/>
                </a:ext>
              </a:extLst>
            </p:cNvPr>
            <p:cNvSpPr/>
            <p:nvPr/>
          </p:nvSpPr>
          <p:spPr>
            <a:xfrm>
              <a:off x="8070173" y="4148619"/>
              <a:ext cx="392957" cy="414398"/>
            </a:xfrm>
            <a:prstGeom prst="ellipse">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sp>
          <p:nvSpPr>
            <p:cNvPr id="5" name="Plus 4">
              <a:extLst>
                <a:ext uri="{FF2B5EF4-FFF2-40B4-BE49-F238E27FC236}">
                  <a16:creationId xmlns:a16="http://schemas.microsoft.com/office/drawing/2014/main" id="{5C95E495-EC84-BA9C-09EC-78554DE88019}"/>
                </a:ext>
              </a:extLst>
            </p:cNvPr>
            <p:cNvSpPr/>
            <p:nvPr/>
          </p:nvSpPr>
          <p:spPr>
            <a:xfrm>
              <a:off x="8119917" y="4233527"/>
              <a:ext cx="303800" cy="249763"/>
            </a:xfrm>
            <a:prstGeom prst="mathPlus">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grpSp>
      <p:grpSp>
        <p:nvGrpSpPr>
          <p:cNvPr id="6" name="Group 5">
            <a:extLst>
              <a:ext uri="{FF2B5EF4-FFF2-40B4-BE49-F238E27FC236}">
                <a16:creationId xmlns:a16="http://schemas.microsoft.com/office/drawing/2014/main" id="{638484B6-C8D5-E6BE-151C-DF53847A2F58}"/>
              </a:ext>
            </a:extLst>
          </p:cNvPr>
          <p:cNvGrpSpPr/>
          <p:nvPr/>
        </p:nvGrpSpPr>
        <p:grpSpPr>
          <a:xfrm>
            <a:off x="7277304" y="3010501"/>
            <a:ext cx="339872" cy="325031"/>
            <a:chOff x="8070173" y="4148619"/>
            <a:chExt cx="392957" cy="414398"/>
          </a:xfrm>
        </p:grpSpPr>
        <p:sp>
          <p:nvSpPr>
            <p:cNvPr id="7" name="Oval 6">
              <a:extLst>
                <a:ext uri="{FF2B5EF4-FFF2-40B4-BE49-F238E27FC236}">
                  <a16:creationId xmlns:a16="http://schemas.microsoft.com/office/drawing/2014/main" id="{B7AB84D1-179C-FAD4-5882-EF56D4B70E10}"/>
                </a:ext>
              </a:extLst>
            </p:cNvPr>
            <p:cNvSpPr/>
            <p:nvPr/>
          </p:nvSpPr>
          <p:spPr>
            <a:xfrm>
              <a:off x="8070173" y="4148619"/>
              <a:ext cx="392957" cy="414398"/>
            </a:xfrm>
            <a:prstGeom prst="ellipse">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sp>
          <p:nvSpPr>
            <p:cNvPr id="11" name="Plus 10">
              <a:extLst>
                <a:ext uri="{FF2B5EF4-FFF2-40B4-BE49-F238E27FC236}">
                  <a16:creationId xmlns:a16="http://schemas.microsoft.com/office/drawing/2014/main" id="{A4A250B5-2D9D-15E7-4D53-55ECBC5BD749}"/>
                </a:ext>
              </a:extLst>
            </p:cNvPr>
            <p:cNvSpPr/>
            <p:nvPr/>
          </p:nvSpPr>
          <p:spPr>
            <a:xfrm>
              <a:off x="8119917" y="4233527"/>
              <a:ext cx="303800" cy="249763"/>
            </a:xfrm>
            <a:prstGeom prst="mathPlus">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grpSp>
      <p:grpSp>
        <p:nvGrpSpPr>
          <p:cNvPr id="12" name="Group 11">
            <a:extLst>
              <a:ext uri="{FF2B5EF4-FFF2-40B4-BE49-F238E27FC236}">
                <a16:creationId xmlns:a16="http://schemas.microsoft.com/office/drawing/2014/main" id="{B399B6FC-9BB8-6DB4-CF5B-DB088A24C2BB}"/>
              </a:ext>
            </a:extLst>
          </p:cNvPr>
          <p:cNvGrpSpPr/>
          <p:nvPr/>
        </p:nvGrpSpPr>
        <p:grpSpPr>
          <a:xfrm>
            <a:off x="7231138" y="1978824"/>
            <a:ext cx="339872" cy="325031"/>
            <a:chOff x="8070173" y="4148619"/>
            <a:chExt cx="392957" cy="414398"/>
          </a:xfrm>
        </p:grpSpPr>
        <p:sp>
          <p:nvSpPr>
            <p:cNvPr id="13" name="Oval 12">
              <a:extLst>
                <a:ext uri="{FF2B5EF4-FFF2-40B4-BE49-F238E27FC236}">
                  <a16:creationId xmlns:a16="http://schemas.microsoft.com/office/drawing/2014/main" id="{CF514138-1791-3190-2C0B-85DD236041DB}"/>
                </a:ext>
              </a:extLst>
            </p:cNvPr>
            <p:cNvSpPr/>
            <p:nvPr/>
          </p:nvSpPr>
          <p:spPr>
            <a:xfrm>
              <a:off x="8070173" y="4148619"/>
              <a:ext cx="392957" cy="414398"/>
            </a:xfrm>
            <a:prstGeom prst="ellipse">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sp>
          <p:nvSpPr>
            <p:cNvPr id="15" name="Plus 14">
              <a:extLst>
                <a:ext uri="{FF2B5EF4-FFF2-40B4-BE49-F238E27FC236}">
                  <a16:creationId xmlns:a16="http://schemas.microsoft.com/office/drawing/2014/main" id="{072B745B-30DD-24E2-6AF8-A3A371F237E9}"/>
                </a:ext>
              </a:extLst>
            </p:cNvPr>
            <p:cNvSpPr/>
            <p:nvPr/>
          </p:nvSpPr>
          <p:spPr>
            <a:xfrm>
              <a:off x="8119917" y="4233527"/>
              <a:ext cx="303800" cy="249763"/>
            </a:xfrm>
            <a:prstGeom prst="mathPlus">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grpSp>
      <p:sp>
        <p:nvSpPr>
          <p:cNvPr id="21" name="Rectangle 20">
            <a:extLst>
              <a:ext uri="{FF2B5EF4-FFF2-40B4-BE49-F238E27FC236}">
                <a16:creationId xmlns:a16="http://schemas.microsoft.com/office/drawing/2014/main" id="{EFB9058E-F935-08D3-3455-D7853B2E87C6}"/>
              </a:ext>
            </a:extLst>
          </p:cNvPr>
          <p:cNvSpPr/>
          <p:nvPr/>
        </p:nvSpPr>
        <p:spPr>
          <a:xfrm rot="16200000">
            <a:off x="4668117" y="5178987"/>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Fully Connected MLP Layer</a:t>
            </a:r>
          </a:p>
        </p:txBody>
      </p:sp>
      <p:sp>
        <p:nvSpPr>
          <p:cNvPr id="23" name="Rectangle 22">
            <a:extLst>
              <a:ext uri="{FF2B5EF4-FFF2-40B4-BE49-F238E27FC236}">
                <a16:creationId xmlns:a16="http://schemas.microsoft.com/office/drawing/2014/main" id="{562DBC57-5436-0FB1-FB75-DE8FAE7ABE95}"/>
              </a:ext>
            </a:extLst>
          </p:cNvPr>
          <p:cNvSpPr/>
          <p:nvPr/>
        </p:nvSpPr>
        <p:spPr>
          <a:xfrm rot="16200000">
            <a:off x="5668516" y="5182005"/>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Fully Connected MLP Layer</a:t>
            </a:r>
          </a:p>
        </p:txBody>
      </p:sp>
      <p:sp>
        <p:nvSpPr>
          <p:cNvPr id="26" name="Right Arrow 25">
            <a:extLst>
              <a:ext uri="{FF2B5EF4-FFF2-40B4-BE49-F238E27FC236}">
                <a16:creationId xmlns:a16="http://schemas.microsoft.com/office/drawing/2014/main" id="{0C1C2F21-70B2-3A22-04CE-7DB09EC95F59}"/>
              </a:ext>
            </a:extLst>
          </p:cNvPr>
          <p:cNvSpPr/>
          <p:nvPr/>
        </p:nvSpPr>
        <p:spPr>
          <a:xfrm>
            <a:off x="4766215" y="5368101"/>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ight Arrow 28">
            <a:extLst>
              <a:ext uri="{FF2B5EF4-FFF2-40B4-BE49-F238E27FC236}">
                <a16:creationId xmlns:a16="http://schemas.microsoft.com/office/drawing/2014/main" id="{936875EA-0598-1E40-321C-31CB597C97D8}"/>
              </a:ext>
            </a:extLst>
          </p:cNvPr>
          <p:cNvSpPr/>
          <p:nvPr/>
        </p:nvSpPr>
        <p:spPr>
          <a:xfrm>
            <a:off x="5755239" y="538874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30" name="Group 29">
            <a:extLst>
              <a:ext uri="{FF2B5EF4-FFF2-40B4-BE49-F238E27FC236}">
                <a16:creationId xmlns:a16="http://schemas.microsoft.com/office/drawing/2014/main" id="{457344C8-3DD1-8150-5768-4AC9D266B74C}"/>
              </a:ext>
            </a:extLst>
          </p:cNvPr>
          <p:cNvGrpSpPr/>
          <p:nvPr/>
        </p:nvGrpSpPr>
        <p:grpSpPr>
          <a:xfrm>
            <a:off x="7671529" y="2058251"/>
            <a:ext cx="298803" cy="1231105"/>
            <a:chOff x="4749863" y="2067220"/>
            <a:chExt cx="298803" cy="1231105"/>
          </a:xfrm>
        </p:grpSpPr>
        <p:sp>
          <p:nvSpPr>
            <p:cNvPr id="31" name="Right Arrow 30">
              <a:extLst>
                <a:ext uri="{FF2B5EF4-FFF2-40B4-BE49-F238E27FC236}">
                  <a16:creationId xmlns:a16="http://schemas.microsoft.com/office/drawing/2014/main" id="{8745D53F-A989-3623-240D-8D4BEF2B87DB}"/>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Right Arrow 31">
              <a:extLst>
                <a:ext uri="{FF2B5EF4-FFF2-40B4-BE49-F238E27FC236}">
                  <a16:creationId xmlns:a16="http://schemas.microsoft.com/office/drawing/2014/main" id="{8F39AB80-1344-D177-C991-1F955EAF489B}"/>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Right Arrow 33">
              <a:extLst>
                <a:ext uri="{FF2B5EF4-FFF2-40B4-BE49-F238E27FC236}">
                  <a16:creationId xmlns:a16="http://schemas.microsoft.com/office/drawing/2014/main" id="{A44CE71B-71E5-D864-A713-76CE4E879199}"/>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9CB25FB9-FE4F-31D9-D8A2-DCCFB80BA09B}"/>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C37B0068-65A8-001D-67C4-5C06DAF3858C}"/>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7" name="Oval 56">
              <a:extLst>
                <a:ext uri="{FF2B5EF4-FFF2-40B4-BE49-F238E27FC236}">
                  <a16:creationId xmlns:a16="http://schemas.microsoft.com/office/drawing/2014/main" id="{DCA5DB09-C50D-5FF2-AAFE-D3543F914A48}"/>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22350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0"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1"/>
                </p:tgtEl>
              </p:cMediaNode>
            </p:video>
            <p:seq concurrent="1" nextAc="seek">
              <p:cTn id="8" restart="whenNotActive" fill="hold" evtFilter="cancelBubble" nodeType="interactiveSeq">
                <p:stCondLst>
                  <p:cond evt="onClick" delay="0">
                    <p:tgtEl>
                      <p:spTgt spid="8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1"/>
                                        </p:tgtEl>
                                      </p:cBhvr>
                                    </p:cmd>
                                  </p:childTnLst>
                                </p:cTn>
                              </p:par>
                            </p:childTnLst>
                          </p:cTn>
                        </p:par>
                      </p:childTnLst>
                    </p:cTn>
                  </p:par>
                </p:childTnLst>
              </p:cTn>
              <p:nextCondLst>
                <p:cond evt="onClick" delay="0">
                  <p:tgtEl>
                    <p:spTgt spid="81"/>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34119E2-8D30-E082-2EC4-B4925B46A9CC}"/>
              </a:ext>
            </a:extLst>
          </p:cNvPr>
          <p:cNvSpPr/>
          <p:nvPr/>
        </p:nvSpPr>
        <p:spPr>
          <a:xfrm>
            <a:off x="5020841" y="1770185"/>
            <a:ext cx="3891401" cy="1846008"/>
          </a:xfrm>
          <a:prstGeom prst="rect">
            <a:avLst/>
          </a:prstGeom>
          <a:solidFill>
            <a:schemeClr val="accent1">
              <a:lumMod val="20000"/>
              <a:lumOff val="80000"/>
              <a:alpha val="20011"/>
            </a:schemeClr>
          </a:solidFill>
          <a:ln>
            <a:solidFill>
              <a:schemeClr val="accent1">
                <a:lumMod val="75000"/>
                <a:alpha val="25261"/>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Proposed Architecture </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101196-E83F-8FEA-9140-BA962623AE8F}"/>
                  </a:ext>
                </a:extLst>
              </p:cNvPr>
              <p:cNvSpPr txBox="1"/>
              <p:nvPr/>
            </p:nvSpPr>
            <p:spPr>
              <a:xfrm>
                <a:off x="2960411" y="3864195"/>
                <a:ext cx="1691232" cy="369332"/>
              </a:xfrm>
              <a:prstGeom prst="rect">
                <a:avLst/>
              </a:prstGeom>
              <a:noFill/>
            </p:spPr>
            <p:txBody>
              <a:bodyPr wrap="none" rtlCol="0">
                <a:spAutoFit/>
              </a:bodyPr>
              <a:lstStyle/>
              <a:p>
                <a:r>
                  <a:rPr lang="en-US" dirty="0">
                    <a:latin typeface="Abadi MT Condensed Light" panose="020B0306030101010103" pitchFamily="34" charset="77"/>
                  </a:rPr>
                  <a:t>(</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𝑡</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2</m:t>
                        </m:r>
                      </m:sub>
                    </m:sSub>
                  </m:oMath>
                </a14:m>
                <a:r>
                  <a:rPr lang="en-US" dirty="0">
                    <a:latin typeface="Abadi MT Condensed Light" panose="020B0306030101010103" pitchFamily="34" charset="77"/>
                  </a:rPr>
                  <a:t>,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3</m:t>
                        </m:r>
                      </m:sub>
                    </m:sSub>
                  </m:oMath>
                </a14:m>
                <a:r>
                  <a:rPr lang="en-US" dirty="0">
                    <a:latin typeface="Abadi MT Condensed Light" panose="020B0306030101010103" pitchFamily="34" charset="77"/>
                  </a:rPr>
                  <a:t> ….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𝑛</m:t>
                        </m:r>
                      </m:sub>
                    </m:sSub>
                  </m:oMath>
                </a14:m>
                <a:r>
                  <a:rPr lang="en-US" dirty="0">
                    <a:latin typeface="Abadi MT Condensed Light" panose="020B0306030101010103" pitchFamily="34" charset="77"/>
                  </a:rPr>
                  <a:t>)</a:t>
                </a:r>
              </a:p>
            </p:txBody>
          </p:sp>
        </mc:Choice>
        <mc:Fallback xmlns="">
          <p:sp>
            <p:nvSpPr>
              <p:cNvPr id="22" name="TextBox 21">
                <a:extLst>
                  <a:ext uri="{FF2B5EF4-FFF2-40B4-BE49-F238E27FC236}">
                    <a16:creationId xmlns:a16="http://schemas.microsoft.com/office/drawing/2014/main" id="{37101196-E83F-8FEA-9140-BA962623AE8F}"/>
                  </a:ext>
                </a:extLst>
              </p:cNvPr>
              <p:cNvSpPr txBox="1">
                <a:spLocks noRot="1" noChangeAspect="1" noMove="1" noResize="1" noEditPoints="1" noAdjustHandles="1" noChangeArrowheads="1" noChangeShapeType="1" noTextEdit="1"/>
              </p:cNvSpPr>
              <p:nvPr/>
            </p:nvSpPr>
            <p:spPr>
              <a:xfrm>
                <a:off x="2960411" y="3864195"/>
                <a:ext cx="1691232" cy="369332"/>
              </a:xfrm>
              <a:prstGeom prst="rect">
                <a:avLst/>
              </a:prstGeom>
              <a:blipFill>
                <a:blip r:embed="rId5"/>
                <a:stretch>
                  <a:fillRect l="-3731" t="-3333" r="-2239" b="-26667"/>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D15590C9-BCD2-078C-31B0-04BEEFA66DBC}"/>
              </a:ext>
            </a:extLst>
          </p:cNvPr>
          <p:cNvSpPr/>
          <p:nvPr/>
        </p:nvSpPr>
        <p:spPr>
          <a:xfrm>
            <a:off x="9967167" y="2387454"/>
            <a:ext cx="425885" cy="9108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B706A457-8CD6-2EBA-D906-3B5E0B727DF6}"/>
              </a:ext>
            </a:extLst>
          </p:cNvPr>
          <p:cNvSpPr/>
          <p:nvPr/>
        </p:nvSpPr>
        <p:spPr>
          <a:xfrm rot="16200000">
            <a:off x="4483441" y="2496287"/>
            <a:ext cx="1633934" cy="414393"/>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Abadi MT Condensed Light" panose="020B0306030101010103" pitchFamily="34" charset="77"/>
              </a:rPr>
              <a:t>AGCN Unit </a:t>
            </a:r>
          </a:p>
          <a:p>
            <a:pPr algn="ctr"/>
            <a:r>
              <a:rPr lang="en-US" sz="1200" i="1" dirty="0">
                <a:latin typeface="Abadi MT Condensed Light" panose="020B0306030101010103" pitchFamily="34" charset="77"/>
              </a:rPr>
              <a:t>(Cheb Conv/GCN Conv)</a:t>
            </a:r>
          </a:p>
        </p:txBody>
      </p:sp>
      <p:sp>
        <p:nvSpPr>
          <p:cNvPr id="35" name="Rectangle 34">
            <a:extLst>
              <a:ext uri="{FF2B5EF4-FFF2-40B4-BE49-F238E27FC236}">
                <a16:creationId xmlns:a16="http://schemas.microsoft.com/office/drawing/2014/main" id="{D317C14C-CE2D-39D4-D7AA-7FD173FE11F3}"/>
              </a:ext>
            </a:extLst>
          </p:cNvPr>
          <p:cNvSpPr/>
          <p:nvPr/>
        </p:nvSpPr>
        <p:spPr>
          <a:xfrm rot="16200000">
            <a:off x="7684442" y="2418066"/>
            <a:ext cx="1525521" cy="612207"/>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LSTM Unit </a:t>
            </a:r>
          </a:p>
        </p:txBody>
      </p:sp>
      <p:sp>
        <p:nvSpPr>
          <p:cNvPr id="36" name="Rectangle 35">
            <a:extLst>
              <a:ext uri="{FF2B5EF4-FFF2-40B4-BE49-F238E27FC236}">
                <a16:creationId xmlns:a16="http://schemas.microsoft.com/office/drawing/2014/main" id="{BA5C30B7-092A-56DF-0B7B-4D758003D3E0}"/>
              </a:ext>
            </a:extLst>
          </p:cNvPr>
          <p:cNvSpPr/>
          <p:nvPr/>
        </p:nvSpPr>
        <p:spPr>
          <a:xfrm rot="16200000">
            <a:off x="8786334" y="2441038"/>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Fully Connected MLP Layer</a:t>
            </a:r>
          </a:p>
        </p:txBody>
      </p:sp>
      <p:sp>
        <p:nvSpPr>
          <p:cNvPr id="37" name="Rectangle 36">
            <a:extLst>
              <a:ext uri="{FF2B5EF4-FFF2-40B4-BE49-F238E27FC236}">
                <a16:creationId xmlns:a16="http://schemas.microsoft.com/office/drawing/2014/main" id="{ABD1FC2D-2DA3-19B7-4DA9-86515600E966}"/>
              </a:ext>
            </a:extLst>
          </p:cNvPr>
          <p:cNvSpPr/>
          <p:nvPr/>
        </p:nvSpPr>
        <p:spPr>
          <a:xfrm rot="16200000">
            <a:off x="9618912" y="2440876"/>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latin typeface="Abadi MT Condensed Light" panose="020B0306030101010103" pitchFamily="34" charset="77"/>
              </a:rPr>
              <a:t>Softmax</a:t>
            </a:r>
            <a:r>
              <a:rPr lang="en-US" b="1" dirty="0">
                <a:latin typeface="Abadi MT Condensed Light" panose="020B0306030101010103" pitchFamily="34" charset="77"/>
              </a:rPr>
              <a:t> Layer</a:t>
            </a:r>
          </a:p>
          <a:p>
            <a:pPr algn="ctr"/>
            <a:r>
              <a:rPr lang="en-US" sz="1400" b="1" i="1" dirty="0">
                <a:latin typeface="Abadi MT Condensed Light" panose="020B0306030101010103" pitchFamily="34" charset="77"/>
              </a:rPr>
              <a:t>(Supervised)</a:t>
            </a:r>
          </a:p>
        </p:txBody>
      </p:sp>
      <p:sp>
        <p:nvSpPr>
          <p:cNvPr id="38" name="TextBox 37">
            <a:extLst>
              <a:ext uri="{FF2B5EF4-FFF2-40B4-BE49-F238E27FC236}">
                <a16:creationId xmlns:a16="http://schemas.microsoft.com/office/drawing/2014/main" id="{657B956C-5436-8D61-845A-628678A85F02}"/>
              </a:ext>
            </a:extLst>
          </p:cNvPr>
          <p:cNvSpPr txBox="1"/>
          <p:nvPr/>
        </p:nvSpPr>
        <p:spPr>
          <a:xfrm>
            <a:off x="10703773" y="2440902"/>
            <a:ext cx="1173719" cy="369332"/>
          </a:xfrm>
          <a:prstGeom prst="rect">
            <a:avLst/>
          </a:prstGeom>
          <a:noFill/>
        </p:spPr>
        <p:txBody>
          <a:bodyPr wrap="none" rtlCol="0">
            <a:spAutoFit/>
          </a:bodyPr>
          <a:lstStyle/>
          <a:p>
            <a:r>
              <a:rPr lang="en-US" dirty="0">
                <a:latin typeface="Abadi MT Condensed Light" panose="020B0306030101010103" pitchFamily="34" charset="77"/>
              </a:rPr>
              <a:t>Classification</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176672B-7FAA-C504-6A22-E263B0A19890}"/>
                  </a:ext>
                </a:extLst>
              </p:cNvPr>
              <p:cNvSpPr txBox="1"/>
              <p:nvPr/>
            </p:nvSpPr>
            <p:spPr>
              <a:xfrm>
                <a:off x="10615398" y="2892295"/>
                <a:ext cx="1786744" cy="338554"/>
              </a:xfrm>
              <a:prstGeom prst="rect">
                <a:avLst/>
              </a:prstGeom>
              <a:noFill/>
            </p:spPr>
            <p:txBody>
              <a:bodyPr wrap="square" rtlCol="0">
                <a:spAutoFit/>
              </a:bodyPr>
              <a:lstStyle/>
              <a:p>
                <a:r>
                  <a:rPr lang="en-US" sz="1600" dirty="0">
                    <a:latin typeface="Abadi MT Condensed Light" panose="020B0306030101010103" pitchFamily="34" charset="77"/>
                  </a:rPr>
                  <a:t>(</a:t>
                </a:r>
                <a14:m>
                  <m:oMath xmlns:m="http://schemas.openxmlformats.org/officeDocument/2006/math">
                    <m:sSub>
                      <m:sSubPr>
                        <m:ctrlPr>
                          <a:rPr lang="en-US" sz="1600" i="1" smtClean="0">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1</m:t>
                        </m:r>
                      </m:sub>
                    </m:sSub>
                    <m:r>
                      <a:rPr lang="en-AU" sz="1600" b="0" i="1" smtClean="0">
                        <a:latin typeface="Cambria Math" panose="02040503050406030204" pitchFamily="18" charset="0"/>
                      </a:rPr>
                      <m:t>,</m:t>
                    </m:r>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2</m:t>
                        </m:r>
                      </m:sub>
                    </m:sSub>
                  </m:oMath>
                </a14:m>
                <a:r>
                  <a:rPr lang="en-US" sz="1600" dirty="0">
                    <a:latin typeface="Abadi MT Condensed Light" panose="020B0306030101010103" pitchFamily="34" charset="77"/>
                  </a:rPr>
                  <a:t>, </a:t>
                </a:r>
                <a14:m>
                  <m:oMath xmlns:m="http://schemas.openxmlformats.org/officeDocument/2006/math">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3</m:t>
                        </m:r>
                      </m:sub>
                    </m:sSub>
                  </m:oMath>
                </a14:m>
                <a:r>
                  <a:rPr lang="en-US" sz="1600" dirty="0">
                    <a:latin typeface="Abadi MT Condensed Light" panose="020B0306030101010103" pitchFamily="34" charset="77"/>
                  </a:rPr>
                  <a:t> …. </a:t>
                </a:r>
                <a14:m>
                  <m:oMath xmlns:m="http://schemas.openxmlformats.org/officeDocument/2006/math">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𝑛</m:t>
                        </m:r>
                      </m:sub>
                    </m:sSub>
                  </m:oMath>
                </a14:m>
                <a:r>
                  <a:rPr lang="en-US" sz="1600" dirty="0">
                    <a:latin typeface="Abadi MT Condensed Light" panose="020B0306030101010103" pitchFamily="34" charset="77"/>
                  </a:rPr>
                  <a:t>)</a:t>
                </a:r>
              </a:p>
            </p:txBody>
          </p:sp>
        </mc:Choice>
        <mc:Fallback xmlns="">
          <p:sp>
            <p:nvSpPr>
              <p:cNvPr id="39" name="TextBox 38">
                <a:extLst>
                  <a:ext uri="{FF2B5EF4-FFF2-40B4-BE49-F238E27FC236}">
                    <a16:creationId xmlns:a16="http://schemas.microsoft.com/office/drawing/2014/main" id="{3176672B-7FAA-C504-6A22-E263B0A19890}"/>
                  </a:ext>
                </a:extLst>
              </p:cNvPr>
              <p:cNvSpPr txBox="1">
                <a:spLocks noRot="1" noChangeAspect="1" noMove="1" noResize="1" noEditPoints="1" noAdjustHandles="1" noChangeArrowheads="1" noChangeShapeType="1" noTextEdit="1"/>
              </p:cNvSpPr>
              <p:nvPr/>
            </p:nvSpPr>
            <p:spPr>
              <a:xfrm>
                <a:off x="10615398" y="2892295"/>
                <a:ext cx="1786744" cy="338554"/>
              </a:xfrm>
              <a:prstGeom prst="rect">
                <a:avLst/>
              </a:prstGeom>
              <a:blipFill>
                <a:blip r:embed="rId8"/>
                <a:stretch>
                  <a:fillRect l="-1408" t="-3571" b="-25000"/>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67086850-9A7F-85C6-81CC-4C04CB189838}"/>
              </a:ext>
            </a:extLst>
          </p:cNvPr>
          <p:cNvGrpSpPr/>
          <p:nvPr/>
        </p:nvGrpSpPr>
        <p:grpSpPr>
          <a:xfrm>
            <a:off x="4691248" y="2067220"/>
            <a:ext cx="298803" cy="1231105"/>
            <a:chOff x="4749863" y="2067220"/>
            <a:chExt cx="298803" cy="1231105"/>
          </a:xfrm>
        </p:grpSpPr>
        <p:sp>
          <p:nvSpPr>
            <p:cNvPr id="40" name="Right Arrow 39">
              <a:extLst>
                <a:ext uri="{FF2B5EF4-FFF2-40B4-BE49-F238E27FC236}">
                  <a16:creationId xmlns:a16="http://schemas.microsoft.com/office/drawing/2014/main" id="{7B887329-2945-5C9A-A11B-CD8409F0E9E5}"/>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ight Arrow 40">
              <a:extLst>
                <a:ext uri="{FF2B5EF4-FFF2-40B4-BE49-F238E27FC236}">
                  <a16:creationId xmlns:a16="http://schemas.microsoft.com/office/drawing/2014/main" id="{08F2EBF3-5D42-BD00-AC46-9CBDA62F56C5}"/>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ight Arrow 41">
              <a:extLst>
                <a:ext uri="{FF2B5EF4-FFF2-40B4-BE49-F238E27FC236}">
                  <a16:creationId xmlns:a16="http://schemas.microsoft.com/office/drawing/2014/main" id="{FA2CBCEF-9133-AE0C-B88F-DAF5A18CC3AF}"/>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B4071654-93ED-A667-0827-3ACB95547656}"/>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FD8E10B6-26EF-EA3E-F164-D481FACCD1C9}"/>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841EF393-4AA2-C133-4167-196534D7A3AF}"/>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18E89E5D-A7DD-1498-B345-FF9FF587BE38}"/>
              </a:ext>
            </a:extLst>
          </p:cNvPr>
          <p:cNvGrpSpPr/>
          <p:nvPr/>
        </p:nvGrpSpPr>
        <p:grpSpPr>
          <a:xfrm>
            <a:off x="6895182" y="2067221"/>
            <a:ext cx="298803" cy="1231105"/>
            <a:chOff x="4749863" y="2067220"/>
            <a:chExt cx="298803" cy="1231105"/>
          </a:xfrm>
        </p:grpSpPr>
        <p:sp>
          <p:nvSpPr>
            <p:cNvPr id="48" name="Right Arrow 47">
              <a:extLst>
                <a:ext uri="{FF2B5EF4-FFF2-40B4-BE49-F238E27FC236}">
                  <a16:creationId xmlns:a16="http://schemas.microsoft.com/office/drawing/2014/main" id="{0EBC8DDE-042C-5BC0-EA66-A93BCD1A172F}"/>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Right Arrow 48">
              <a:extLst>
                <a:ext uri="{FF2B5EF4-FFF2-40B4-BE49-F238E27FC236}">
                  <a16:creationId xmlns:a16="http://schemas.microsoft.com/office/drawing/2014/main" id="{097DF6CE-F12D-D7A8-E005-A7032B04F34A}"/>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ight Arrow 49">
              <a:extLst>
                <a:ext uri="{FF2B5EF4-FFF2-40B4-BE49-F238E27FC236}">
                  <a16:creationId xmlns:a16="http://schemas.microsoft.com/office/drawing/2014/main" id="{6F2D28EE-F98A-C8F5-1E15-DCC3616BD225}"/>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Oval 50">
              <a:extLst>
                <a:ext uri="{FF2B5EF4-FFF2-40B4-BE49-F238E27FC236}">
                  <a16:creationId xmlns:a16="http://schemas.microsoft.com/office/drawing/2014/main" id="{1F45A6A1-56C6-1391-D056-B58B4D7C964D}"/>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EBCF4DD7-A5D6-E9EB-C91F-CD22D9C343C1}"/>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2BCC5482-CEDA-AFA4-98F9-35B70E1FF3D3}"/>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54" name="Right Arrow 53">
            <a:extLst>
              <a:ext uri="{FF2B5EF4-FFF2-40B4-BE49-F238E27FC236}">
                <a16:creationId xmlns:a16="http://schemas.microsoft.com/office/drawing/2014/main" id="{96B640A9-CA01-E351-3D18-9A052B980B23}"/>
              </a:ext>
            </a:extLst>
          </p:cNvPr>
          <p:cNvSpPr/>
          <p:nvPr/>
        </p:nvSpPr>
        <p:spPr>
          <a:xfrm>
            <a:off x="8891801" y="2698542"/>
            <a:ext cx="285065" cy="193753"/>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Right Arrow 60">
            <a:extLst>
              <a:ext uri="{FF2B5EF4-FFF2-40B4-BE49-F238E27FC236}">
                <a16:creationId xmlns:a16="http://schemas.microsoft.com/office/drawing/2014/main" id="{097C9344-1F77-ACD4-DF4C-B8927F8BF02F}"/>
              </a:ext>
            </a:extLst>
          </p:cNvPr>
          <p:cNvSpPr/>
          <p:nvPr/>
        </p:nvSpPr>
        <p:spPr>
          <a:xfrm>
            <a:off x="2589518" y="2607189"/>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TextBox 61">
            <a:extLst>
              <a:ext uri="{FF2B5EF4-FFF2-40B4-BE49-F238E27FC236}">
                <a16:creationId xmlns:a16="http://schemas.microsoft.com/office/drawing/2014/main" id="{4C2625CA-17B8-C1B8-673E-F2A0809FEF75}"/>
              </a:ext>
            </a:extLst>
          </p:cNvPr>
          <p:cNvSpPr txBox="1"/>
          <p:nvPr/>
        </p:nvSpPr>
        <p:spPr>
          <a:xfrm>
            <a:off x="60389" y="3864195"/>
            <a:ext cx="2267800" cy="369332"/>
          </a:xfrm>
          <a:prstGeom prst="rect">
            <a:avLst/>
          </a:prstGeom>
          <a:noFill/>
        </p:spPr>
        <p:txBody>
          <a:bodyPr wrap="none" rtlCol="0">
            <a:spAutoFit/>
          </a:bodyPr>
          <a:lstStyle/>
          <a:p>
            <a:r>
              <a:rPr lang="en-US" dirty="0">
                <a:latin typeface="Abadi MT Condensed Light" panose="020B0306030101010103" pitchFamily="34" charset="77"/>
              </a:rPr>
              <a:t>Smart home Video Dataset</a:t>
            </a:r>
          </a:p>
        </p:txBody>
      </p:sp>
      <p:sp>
        <p:nvSpPr>
          <p:cNvPr id="64" name="TextBox 63">
            <a:extLst>
              <a:ext uri="{FF2B5EF4-FFF2-40B4-BE49-F238E27FC236}">
                <a16:creationId xmlns:a16="http://schemas.microsoft.com/office/drawing/2014/main" id="{AA444FF3-88C8-4370-BA72-0C0E4EA74575}"/>
              </a:ext>
            </a:extLst>
          </p:cNvPr>
          <p:cNvSpPr txBox="1"/>
          <p:nvPr/>
        </p:nvSpPr>
        <p:spPr>
          <a:xfrm>
            <a:off x="6319759" y="1512617"/>
            <a:ext cx="1219373" cy="307777"/>
          </a:xfrm>
          <a:prstGeom prst="rect">
            <a:avLst/>
          </a:prstGeom>
          <a:noFill/>
        </p:spPr>
        <p:txBody>
          <a:bodyPr wrap="none" rtlCol="0">
            <a:spAutoFit/>
          </a:bodyPr>
          <a:lstStyle/>
          <a:p>
            <a:r>
              <a:rPr lang="en-US" sz="1400" dirty="0">
                <a:latin typeface="Abadi MT Condensed Light" panose="020B0306030101010103" pitchFamily="34" charset="77"/>
              </a:rPr>
              <a:t>Encoder Network</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E604AB-8619-0531-F004-279A6083D925}"/>
                  </a:ext>
                </a:extLst>
              </p:cNvPr>
              <p:cNvSpPr txBox="1"/>
              <p:nvPr/>
            </p:nvSpPr>
            <p:spPr>
              <a:xfrm>
                <a:off x="1583545" y="6469467"/>
                <a:ext cx="1691232" cy="369332"/>
              </a:xfrm>
              <a:prstGeom prst="rect">
                <a:avLst/>
              </a:prstGeom>
              <a:noFill/>
            </p:spPr>
            <p:txBody>
              <a:bodyPr wrap="none" rtlCol="0">
                <a:spAutoFit/>
              </a:bodyPr>
              <a:lstStyle/>
              <a:p>
                <a:r>
                  <a:rPr lang="en-US" dirty="0">
                    <a:latin typeface="Abadi MT Condensed Light" panose="020B0306030101010103" pitchFamily="34" charset="77"/>
                  </a:rPr>
                  <a:t>(</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𝑡</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2</m:t>
                        </m:r>
                      </m:sub>
                    </m:sSub>
                  </m:oMath>
                </a14:m>
                <a:r>
                  <a:rPr lang="en-US" dirty="0">
                    <a:latin typeface="Abadi MT Condensed Light" panose="020B0306030101010103" pitchFamily="34" charset="77"/>
                  </a:rPr>
                  <a:t>,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3</m:t>
                        </m:r>
                      </m:sub>
                    </m:sSub>
                  </m:oMath>
                </a14:m>
                <a:r>
                  <a:rPr lang="en-US" dirty="0">
                    <a:latin typeface="Abadi MT Condensed Light" panose="020B0306030101010103" pitchFamily="34" charset="77"/>
                  </a:rPr>
                  <a:t> ….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𝑛</m:t>
                        </m:r>
                      </m:sub>
                    </m:sSub>
                  </m:oMath>
                </a14:m>
                <a:r>
                  <a:rPr lang="en-US" dirty="0">
                    <a:latin typeface="Abadi MT Condensed Light" panose="020B0306030101010103" pitchFamily="34" charset="77"/>
                  </a:rPr>
                  <a:t>)</a:t>
                </a:r>
              </a:p>
            </p:txBody>
          </p:sp>
        </mc:Choice>
        <mc:Fallback xmlns="">
          <p:sp>
            <p:nvSpPr>
              <p:cNvPr id="9" name="TextBox 8">
                <a:extLst>
                  <a:ext uri="{FF2B5EF4-FFF2-40B4-BE49-F238E27FC236}">
                    <a16:creationId xmlns:a16="http://schemas.microsoft.com/office/drawing/2014/main" id="{AAE604AB-8619-0531-F004-279A6083D925}"/>
                  </a:ext>
                </a:extLst>
              </p:cNvPr>
              <p:cNvSpPr txBox="1">
                <a:spLocks noRot="1" noChangeAspect="1" noMove="1" noResize="1" noEditPoints="1" noAdjustHandles="1" noChangeArrowheads="1" noChangeShapeType="1" noTextEdit="1"/>
              </p:cNvSpPr>
              <p:nvPr/>
            </p:nvSpPr>
            <p:spPr>
              <a:xfrm>
                <a:off x="1583545" y="6469467"/>
                <a:ext cx="1691232" cy="369332"/>
              </a:xfrm>
              <a:prstGeom prst="rect">
                <a:avLst/>
              </a:prstGeom>
              <a:blipFill>
                <a:blip r:embed="rId9"/>
                <a:stretch>
                  <a:fillRect l="-2985" t="-3333" r="-2239" b="-2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C9E664B6-3338-273D-CFF5-9404648530F5}"/>
              </a:ext>
            </a:extLst>
          </p:cNvPr>
          <p:cNvSpPr/>
          <p:nvPr/>
        </p:nvSpPr>
        <p:spPr>
          <a:xfrm>
            <a:off x="3790128" y="4533679"/>
            <a:ext cx="3117305" cy="1895446"/>
          </a:xfrm>
          <a:prstGeom prst="rect">
            <a:avLst/>
          </a:prstGeom>
          <a:solidFill>
            <a:schemeClr val="accent1">
              <a:lumMod val="20000"/>
              <a:lumOff val="80000"/>
              <a:alpha val="20011"/>
            </a:schemeClr>
          </a:solidFill>
          <a:ln>
            <a:solidFill>
              <a:schemeClr val="accent1">
                <a:lumMod val="75000"/>
                <a:alpha val="25261"/>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490DB23-429D-8884-8803-18E5D8839636}"/>
              </a:ext>
            </a:extLst>
          </p:cNvPr>
          <p:cNvSpPr/>
          <p:nvPr/>
        </p:nvSpPr>
        <p:spPr>
          <a:xfrm rot="16200000">
            <a:off x="3661050" y="5176818"/>
            <a:ext cx="1525521" cy="612207"/>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latin typeface="Abadi MT Condensed Light" panose="020B0306030101010103" pitchFamily="34" charset="77"/>
              </a:rPr>
              <a:t>ResNet</a:t>
            </a:r>
            <a:r>
              <a:rPr lang="en-US" b="1" dirty="0">
                <a:latin typeface="Abadi MT Condensed Light" panose="020B0306030101010103" pitchFamily="34" charset="77"/>
              </a:rPr>
              <a:t> Unit </a:t>
            </a:r>
          </a:p>
        </p:txBody>
      </p:sp>
      <p:sp>
        <p:nvSpPr>
          <p:cNvPr id="78" name="Bent Up Arrow 77">
            <a:extLst>
              <a:ext uri="{FF2B5EF4-FFF2-40B4-BE49-F238E27FC236}">
                <a16:creationId xmlns:a16="http://schemas.microsoft.com/office/drawing/2014/main" id="{829E3207-2769-B821-4B9B-B573C6BF7C06}"/>
              </a:ext>
            </a:extLst>
          </p:cNvPr>
          <p:cNvSpPr/>
          <p:nvPr/>
        </p:nvSpPr>
        <p:spPr>
          <a:xfrm>
            <a:off x="7083596" y="3409389"/>
            <a:ext cx="424834" cy="2233508"/>
          </a:xfrm>
          <a:prstGeom prst="bentUp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1" name="Eat.Attable_p16_r11_v06_c01.mp4">
            <a:hlinkClick r:id="" action="ppaction://media"/>
            <a:extLst>
              <a:ext uri="{FF2B5EF4-FFF2-40B4-BE49-F238E27FC236}">
                <a16:creationId xmlns:a16="http://schemas.microsoft.com/office/drawing/2014/main" id="{A650065E-8DFF-07CF-A7A5-2E65E0BF8E8C}"/>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05498" y="2145880"/>
            <a:ext cx="1852344" cy="1389258"/>
          </a:xfrm>
          <a:prstGeom prst="rect">
            <a:avLst/>
          </a:prstGeom>
        </p:spPr>
      </p:pic>
      <p:pic>
        <p:nvPicPr>
          <p:cNvPr id="83" name="Picture 82" descr="A person sitting at a table&#10;&#10;Description automatically generated">
            <a:extLst>
              <a:ext uri="{FF2B5EF4-FFF2-40B4-BE49-F238E27FC236}">
                <a16:creationId xmlns:a16="http://schemas.microsoft.com/office/drawing/2014/main" id="{2BC1CD5A-5F2E-BD50-E850-5BA711B53FFE}"/>
              </a:ext>
            </a:extLst>
          </p:cNvPr>
          <p:cNvPicPr>
            <a:picLocks noChangeAspect="1"/>
          </p:cNvPicPr>
          <p:nvPr/>
        </p:nvPicPr>
        <p:blipFill>
          <a:blip r:embed="rId11"/>
          <a:stretch>
            <a:fillRect/>
          </a:stretch>
        </p:blipFill>
        <p:spPr>
          <a:xfrm>
            <a:off x="1278241" y="4839737"/>
            <a:ext cx="1202781" cy="803160"/>
          </a:xfrm>
          <a:prstGeom prst="rect">
            <a:avLst/>
          </a:prstGeom>
        </p:spPr>
      </p:pic>
      <p:pic>
        <p:nvPicPr>
          <p:cNvPr id="84" name="Picture 83" descr="A person sitting at a table&#10;&#10;Description automatically generated">
            <a:extLst>
              <a:ext uri="{FF2B5EF4-FFF2-40B4-BE49-F238E27FC236}">
                <a16:creationId xmlns:a16="http://schemas.microsoft.com/office/drawing/2014/main" id="{40828E77-7245-BAD1-9BA1-29125188AAAE}"/>
              </a:ext>
            </a:extLst>
          </p:cNvPr>
          <p:cNvPicPr>
            <a:picLocks noChangeAspect="1"/>
          </p:cNvPicPr>
          <p:nvPr/>
        </p:nvPicPr>
        <p:blipFill>
          <a:blip r:embed="rId11"/>
          <a:stretch>
            <a:fillRect/>
          </a:stretch>
        </p:blipFill>
        <p:spPr>
          <a:xfrm>
            <a:off x="1430641" y="4992137"/>
            <a:ext cx="1202781" cy="803160"/>
          </a:xfrm>
          <a:prstGeom prst="rect">
            <a:avLst/>
          </a:prstGeom>
        </p:spPr>
      </p:pic>
      <p:pic>
        <p:nvPicPr>
          <p:cNvPr id="85" name="Picture 84" descr="A person sitting at a table&#10;&#10;Description automatically generated">
            <a:extLst>
              <a:ext uri="{FF2B5EF4-FFF2-40B4-BE49-F238E27FC236}">
                <a16:creationId xmlns:a16="http://schemas.microsoft.com/office/drawing/2014/main" id="{3BDEEEF7-9135-AF41-0DFC-519E2F330F0F}"/>
              </a:ext>
            </a:extLst>
          </p:cNvPr>
          <p:cNvPicPr>
            <a:picLocks noChangeAspect="1"/>
          </p:cNvPicPr>
          <p:nvPr/>
        </p:nvPicPr>
        <p:blipFill>
          <a:blip r:embed="rId11"/>
          <a:stretch>
            <a:fillRect/>
          </a:stretch>
        </p:blipFill>
        <p:spPr>
          <a:xfrm>
            <a:off x="1583041" y="5144537"/>
            <a:ext cx="1202781" cy="803160"/>
          </a:xfrm>
          <a:prstGeom prst="rect">
            <a:avLst/>
          </a:prstGeom>
        </p:spPr>
      </p:pic>
      <p:sp>
        <p:nvSpPr>
          <p:cNvPr id="86" name="Right Arrow 85">
            <a:extLst>
              <a:ext uri="{FF2B5EF4-FFF2-40B4-BE49-F238E27FC236}">
                <a16:creationId xmlns:a16="http://schemas.microsoft.com/office/drawing/2014/main" id="{C6D8EF78-7E15-F085-442D-861BAC595D13}"/>
              </a:ext>
            </a:extLst>
          </p:cNvPr>
          <p:cNvSpPr/>
          <p:nvPr/>
        </p:nvSpPr>
        <p:spPr>
          <a:xfrm>
            <a:off x="3144699" y="5300215"/>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8" name="Picture 87" descr="A screenshot of a graph&#10;&#10;Description automatically generated">
            <a:extLst>
              <a:ext uri="{FF2B5EF4-FFF2-40B4-BE49-F238E27FC236}">
                <a16:creationId xmlns:a16="http://schemas.microsoft.com/office/drawing/2014/main" id="{2A431367-125F-CCFB-E234-936880DB2C31}"/>
              </a:ext>
            </a:extLst>
          </p:cNvPr>
          <p:cNvPicPr>
            <a:picLocks noChangeAspect="1"/>
          </p:cNvPicPr>
          <p:nvPr/>
        </p:nvPicPr>
        <p:blipFill>
          <a:blip r:embed="rId12"/>
          <a:stretch>
            <a:fillRect/>
          </a:stretch>
        </p:blipFill>
        <p:spPr>
          <a:xfrm>
            <a:off x="3093485" y="1555522"/>
            <a:ext cx="831055" cy="1729676"/>
          </a:xfrm>
          <a:prstGeom prst="rect">
            <a:avLst/>
          </a:prstGeom>
        </p:spPr>
      </p:pic>
      <p:pic>
        <p:nvPicPr>
          <p:cNvPr id="89" name="Picture 88" descr="A screenshot of a graph&#10;&#10;Description automatically generated">
            <a:extLst>
              <a:ext uri="{FF2B5EF4-FFF2-40B4-BE49-F238E27FC236}">
                <a16:creationId xmlns:a16="http://schemas.microsoft.com/office/drawing/2014/main" id="{2BE55805-0BA2-D506-60C1-F1C039470927}"/>
              </a:ext>
            </a:extLst>
          </p:cNvPr>
          <p:cNvPicPr>
            <a:picLocks noChangeAspect="1"/>
          </p:cNvPicPr>
          <p:nvPr/>
        </p:nvPicPr>
        <p:blipFill>
          <a:blip r:embed="rId12"/>
          <a:stretch>
            <a:fillRect/>
          </a:stretch>
        </p:blipFill>
        <p:spPr>
          <a:xfrm>
            <a:off x="3286652" y="1722505"/>
            <a:ext cx="831055" cy="1729676"/>
          </a:xfrm>
          <a:prstGeom prst="rect">
            <a:avLst/>
          </a:prstGeom>
        </p:spPr>
      </p:pic>
      <p:pic>
        <p:nvPicPr>
          <p:cNvPr id="90" name="Picture 89" descr="A screenshot of a graph&#10;&#10;Description automatically generated">
            <a:extLst>
              <a:ext uri="{FF2B5EF4-FFF2-40B4-BE49-F238E27FC236}">
                <a16:creationId xmlns:a16="http://schemas.microsoft.com/office/drawing/2014/main" id="{F319250B-E772-6B7D-6D6B-90870A24129B}"/>
              </a:ext>
            </a:extLst>
          </p:cNvPr>
          <p:cNvPicPr>
            <a:picLocks noChangeAspect="1"/>
          </p:cNvPicPr>
          <p:nvPr/>
        </p:nvPicPr>
        <p:blipFill>
          <a:blip r:embed="rId12"/>
          <a:stretch>
            <a:fillRect/>
          </a:stretch>
        </p:blipFill>
        <p:spPr>
          <a:xfrm>
            <a:off x="3544166" y="1886517"/>
            <a:ext cx="831055" cy="1729676"/>
          </a:xfrm>
          <a:prstGeom prst="rect">
            <a:avLst/>
          </a:prstGeom>
        </p:spPr>
      </p:pic>
      <p:grpSp>
        <p:nvGrpSpPr>
          <p:cNvPr id="3" name="Group 2">
            <a:extLst>
              <a:ext uri="{FF2B5EF4-FFF2-40B4-BE49-F238E27FC236}">
                <a16:creationId xmlns:a16="http://schemas.microsoft.com/office/drawing/2014/main" id="{EF8392F1-7E2E-D2DC-4035-11BC9648E5E9}"/>
              </a:ext>
            </a:extLst>
          </p:cNvPr>
          <p:cNvGrpSpPr/>
          <p:nvPr/>
        </p:nvGrpSpPr>
        <p:grpSpPr>
          <a:xfrm>
            <a:off x="7243215" y="2439016"/>
            <a:ext cx="339872" cy="325031"/>
            <a:chOff x="8070173" y="4148619"/>
            <a:chExt cx="392957" cy="414398"/>
          </a:xfrm>
        </p:grpSpPr>
        <p:sp>
          <p:nvSpPr>
            <p:cNvPr id="4" name="Oval 3">
              <a:extLst>
                <a:ext uri="{FF2B5EF4-FFF2-40B4-BE49-F238E27FC236}">
                  <a16:creationId xmlns:a16="http://schemas.microsoft.com/office/drawing/2014/main" id="{212DA083-3142-08F8-7C19-4BB5D03CB5C5}"/>
                </a:ext>
              </a:extLst>
            </p:cNvPr>
            <p:cNvSpPr/>
            <p:nvPr/>
          </p:nvSpPr>
          <p:spPr>
            <a:xfrm>
              <a:off x="8070173" y="4148619"/>
              <a:ext cx="392957" cy="414398"/>
            </a:xfrm>
            <a:prstGeom prst="ellipse">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sp>
          <p:nvSpPr>
            <p:cNvPr id="5" name="Plus 4">
              <a:extLst>
                <a:ext uri="{FF2B5EF4-FFF2-40B4-BE49-F238E27FC236}">
                  <a16:creationId xmlns:a16="http://schemas.microsoft.com/office/drawing/2014/main" id="{5C95E495-EC84-BA9C-09EC-78554DE88019}"/>
                </a:ext>
              </a:extLst>
            </p:cNvPr>
            <p:cNvSpPr/>
            <p:nvPr/>
          </p:nvSpPr>
          <p:spPr>
            <a:xfrm>
              <a:off x="8119917" y="4233527"/>
              <a:ext cx="303800" cy="249763"/>
            </a:xfrm>
            <a:prstGeom prst="mathPlus">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grpSp>
      <p:grpSp>
        <p:nvGrpSpPr>
          <p:cNvPr id="6" name="Group 5">
            <a:extLst>
              <a:ext uri="{FF2B5EF4-FFF2-40B4-BE49-F238E27FC236}">
                <a16:creationId xmlns:a16="http://schemas.microsoft.com/office/drawing/2014/main" id="{638484B6-C8D5-E6BE-151C-DF53847A2F58}"/>
              </a:ext>
            </a:extLst>
          </p:cNvPr>
          <p:cNvGrpSpPr/>
          <p:nvPr/>
        </p:nvGrpSpPr>
        <p:grpSpPr>
          <a:xfrm>
            <a:off x="7277304" y="3010501"/>
            <a:ext cx="339872" cy="325031"/>
            <a:chOff x="8070173" y="4148619"/>
            <a:chExt cx="392957" cy="414398"/>
          </a:xfrm>
        </p:grpSpPr>
        <p:sp>
          <p:nvSpPr>
            <p:cNvPr id="7" name="Oval 6">
              <a:extLst>
                <a:ext uri="{FF2B5EF4-FFF2-40B4-BE49-F238E27FC236}">
                  <a16:creationId xmlns:a16="http://schemas.microsoft.com/office/drawing/2014/main" id="{B7AB84D1-179C-FAD4-5882-EF56D4B70E10}"/>
                </a:ext>
              </a:extLst>
            </p:cNvPr>
            <p:cNvSpPr/>
            <p:nvPr/>
          </p:nvSpPr>
          <p:spPr>
            <a:xfrm>
              <a:off x="8070173" y="4148619"/>
              <a:ext cx="392957" cy="414398"/>
            </a:xfrm>
            <a:prstGeom prst="ellipse">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sp>
          <p:nvSpPr>
            <p:cNvPr id="11" name="Plus 10">
              <a:extLst>
                <a:ext uri="{FF2B5EF4-FFF2-40B4-BE49-F238E27FC236}">
                  <a16:creationId xmlns:a16="http://schemas.microsoft.com/office/drawing/2014/main" id="{A4A250B5-2D9D-15E7-4D53-55ECBC5BD749}"/>
                </a:ext>
              </a:extLst>
            </p:cNvPr>
            <p:cNvSpPr/>
            <p:nvPr/>
          </p:nvSpPr>
          <p:spPr>
            <a:xfrm>
              <a:off x="8119917" y="4233527"/>
              <a:ext cx="303800" cy="249763"/>
            </a:xfrm>
            <a:prstGeom prst="mathPlus">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grpSp>
      <p:grpSp>
        <p:nvGrpSpPr>
          <p:cNvPr id="12" name="Group 11">
            <a:extLst>
              <a:ext uri="{FF2B5EF4-FFF2-40B4-BE49-F238E27FC236}">
                <a16:creationId xmlns:a16="http://schemas.microsoft.com/office/drawing/2014/main" id="{B399B6FC-9BB8-6DB4-CF5B-DB088A24C2BB}"/>
              </a:ext>
            </a:extLst>
          </p:cNvPr>
          <p:cNvGrpSpPr/>
          <p:nvPr/>
        </p:nvGrpSpPr>
        <p:grpSpPr>
          <a:xfrm>
            <a:off x="7231138" y="1978824"/>
            <a:ext cx="339872" cy="325031"/>
            <a:chOff x="8070173" y="4148619"/>
            <a:chExt cx="392957" cy="414398"/>
          </a:xfrm>
        </p:grpSpPr>
        <p:sp>
          <p:nvSpPr>
            <p:cNvPr id="13" name="Oval 12">
              <a:extLst>
                <a:ext uri="{FF2B5EF4-FFF2-40B4-BE49-F238E27FC236}">
                  <a16:creationId xmlns:a16="http://schemas.microsoft.com/office/drawing/2014/main" id="{CF514138-1791-3190-2C0B-85DD236041DB}"/>
                </a:ext>
              </a:extLst>
            </p:cNvPr>
            <p:cNvSpPr/>
            <p:nvPr/>
          </p:nvSpPr>
          <p:spPr>
            <a:xfrm>
              <a:off x="8070173" y="4148619"/>
              <a:ext cx="392957" cy="414398"/>
            </a:xfrm>
            <a:prstGeom prst="ellipse">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sp>
          <p:nvSpPr>
            <p:cNvPr id="15" name="Plus 14">
              <a:extLst>
                <a:ext uri="{FF2B5EF4-FFF2-40B4-BE49-F238E27FC236}">
                  <a16:creationId xmlns:a16="http://schemas.microsoft.com/office/drawing/2014/main" id="{072B745B-30DD-24E2-6AF8-A3A371F237E9}"/>
                </a:ext>
              </a:extLst>
            </p:cNvPr>
            <p:cNvSpPr/>
            <p:nvPr/>
          </p:nvSpPr>
          <p:spPr>
            <a:xfrm>
              <a:off x="8119917" y="4233527"/>
              <a:ext cx="303800" cy="249763"/>
            </a:xfrm>
            <a:prstGeom prst="mathPlus">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grpSp>
      <p:sp>
        <p:nvSpPr>
          <p:cNvPr id="21" name="Rectangle 20">
            <a:extLst>
              <a:ext uri="{FF2B5EF4-FFF2-40B4-BE49-F238E27FC236}">
                <a16:creationId xmlns:a16="http://schemas.microsoft.com/office/drawing/2014/main" id="{EFB9058E-F935-08D3-3455-D7853B2E87C6}"/>
              </a:ext>
            </a:extLst>
          </p:cNvPr>
          <p:cNvSpPr/>
          <p:nvPr/>
        </p:nvSpPr>
        <p:spPr>
          <a:xfrm rot="16200000">
            <a:off x="4668117" y="5178987"/>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Fully Connected MLP Layer</a:t>
            </a:r>
          </a:p>
        </p:txBody>
      </p:sp>
      <p:sp>
        <p:nvSpPr>
          <p:cNvPr id="23" name="Rectangle 22">
            <a:extLst>
              <a:ext uri="{FF2B5EF4-FFF2-40B4-BE49-F238E27FC236}">
                <a16:creationId xmlns:a16="http://schemas.microsoft.com/office/drawing/2014/main" id="{562DBC57-5436-0FB1-FB75-DE8FAE7ABE95}"/>
              </a:ext>
            </a:extLst>
          </p:cNvPr>
          <p:cNvSpPr/>
          <p:nvPr/>
        </p:nvSpPr>
        <p:spPr>
          <a:xfrm rot="16200000">
            <a:off x="5668516" y="5182005"/>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Fully Connected MLP Layer</a:t>
            </a:r>
          </a:p>
        </p:txBody>
      </p:sp>
      <p:sp>
        <p:nvSpPr>
          <p:cNvPr id="26" name="Right Arrow 25">
            <a:extLst>
              <a:ext uri="{FF2B5EF4-FFF2-40B4-BE49-F238E27FC236}">
                <a16:creationId xmlns:a16="http://schemas.microsoft.com/office/drawing/2014/main" id="{0C1C2F21-70B2-3A22-04CE-7DB09EC95F59}"/>
              </a:ext>
            </a:extLst>
          </p:cNvPr>
          <p:cNvSpPr/>
          <p:nvPr/>
        </p:nvSpPr>
        <p:spPr>
          <a:xfrm>
            <a:off x="4766215" y="5368101"/>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ight Arrow 28">
            <a:extLst>
              <a:ext uri="{FF2B5EF4-FFF2-40B4-BE49-F238E27FC236}">
                <a16:creationId xmlns:a16="http://schemas.microsoft.com/office/drawing/2014/main" id="{936875EA-0598-1E40-321C-31CB597C97D8}"/>
              </a:ext>
            </a:extLst>
          </p:cNvPr>
          <p:cNvSpPr/>
          <p:nvPr/>
        </p:nvSpPr>
        <p:spPr>
          <a:xfrm>
            <a:off x="5755239" y="538874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30" name="Group 29">
            <a:extLst>
              <a:ext uri="{FF2B5EF4-FFF2-40B4-BE49-F238E27FC236}">
                <a16:creationId xmlns:a16="http://schemas.microsoft.com/office/drawing/2014/main" id="{457344C8-3DD1-8150-5768-4AC9D266B74C}"/>
              </a:ext>
            </a:extLst>
          </p:cNvPr>
          <p:cNvGrpSpPr/>
          <p:nvPr/>
        </p:nvGrpSpPr>
        <p:grpSpPr>
          <a:xfrm>
            <a:off x="7671529" y="2058251"/>
            <a:ext cx="298803" cy="1231105"/>
            <a:chOff x="4749863" y="2067220"/>
            <a:chExt cx="298803" cy="1231105"/>
          </a:xfrm>
        </p:grpSpPr>
        <p:sp>
          <p:nvSpPr>
            <p:cNvPr id="31" name="Right Arrow 30">
              <a:extLst>
                <a:ext uri="{FF2B5EF4-FFF2-40B4-BE49-F238E27FC236}">
                  <a16:creationId xmlns:a16="http://schemas.microsoft.com/office/drawing/2014/main" id="{8745D53F-A989-3623-240D-8D4BEF2B87DB}"/>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Right Arrow 31">
              <a:extLst>
                <a:ext uri="{FF2B5EF4-FFF2-40B4-BE49-F238E27FC236}">
                  <a16:creationId xmlns:a16="http://schemas.microsoft.com/office/drawing/2014/main" id="{8F39AB80-1344-D177-C991-1F955EAF489B}"/>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Right Arrow 33">
              <a:extLst>
                <a:ext uri="{FF2B5EF4-FFF2-40B4-BE49-F238E27FC236}">
                  <a16:creationId xmlns:a16="http://schemas.microsoft.com/office/drawing/2014/main" id="{A44CE71B-71E5-D864-A713-76CE4E879199}"/>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9CB25FB9-FE4F-31D9-D8A2-DCCFB80BA09B}"/>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C37B0068-65A8-001D-67C4-5C06DAF3858C}"/>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7" name="Oval 56">
              <a:extLst>
                <a:ext uri="{FF2B5EF4-FFF2-40B4-BE49-F238E27FC236}">
                  <a16:creationId xmlns:a16="http://schemas.microsoft.com/office/drawing/2014/main" id="{DCA5DB09-C50D-5FF2-AAFE-D3543F914A48}"/>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Rectangle 1">
            <a:extLst>
              <a:ext uri="{FF2B5EF4-FFF2-40B4-BE49-F238E27FC236}">
                <a16:creationId xmlns:a16="http://schemas.microsoft.com/office/drawing/2014/main" id="{698C409B-0CB1-9DE8-A463-40814CE9A5FE}"/>
              </a:ext>
            </a:extLst>
          </p:cNvPr>
          <p:cNvSpPr/>
          <p:nvPr/>
        </p:nvSpPr>
        <p:spPr>
          <a:xfrm rot="16200000">
            <a:off x="5669666" y="2476699"/>
            <a:ext cx="1633934" cy="414393"/>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Abadi MT Condensed Light" panose="020B0306030101010103" pitchFamily="34" charset="77"/>
              </a:rPr>
              <a:t>AGCN Unit </a:t>
            </a:r>
          </a:p>
          <a:p>
            <a:pPr algn="ctr"/>
            <a:r>
              <a:rPr lang="en-US" sz="1200" i="1" dirty="0">
                <a:latin typeface="Abadi MT Condensed Light" panose="020B0306030101010103" pitchFamily="34" charset="77"/>
              </a:rPr>
              <a:t>(Cheb Conv/GCN Conv)</a:t>
            </a:r>
          </a:p>
        </p:txBody>
      </p:sp>
      <p:sp>
        <p:nvSpPr>
          <p:cNvPr id="16" name="Oval 15">
            <a:extLst>
              <a:ext uri="{FF2B5EF4-FFF2-40B4-BE49-F238E27FC236}">
                <a16:creationId xmlns:a16="http://schemas.microsoft.com/office/drawing/2014/main" id="{DCFB7712-4882-CE5F-DEA1-35545C72F3D1}"/>
              </a:ext>
            </a:extLst>
          </p:cNvPr>
          <p:cNvSpPr/>
          <p:nvPr/>
        </p:nvSpPr>
        <p:spPr>
          <a:xfrm>
            <a:off x="5566271" y="2698354"/>
            <a:ext cx="111075" cy="106001"/>
          </a:xfrm>
          <a:prstGeom prst="ellipse">
            <a:avLst/>
          </a:prstGeom>
          <a:solidFill>
            <a:schemeClr val="accent1">
              <a:lumMod val="60000"/>
              <a:lumOff val="4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7D6F37-D805-A02F-942A-4B9125E92D3C}"/>
              </a:ext>
            </a:extLst>
          </p:cNvPr>
          <p:cNvSpPr/>
          <p:nvPr/>
        </p:nvSpPr>
        <p:spPr>
          <a:xfrm>
            <a:off x="5782190" y="2689985"/>
            <a:ext cx="111075" cy="106001"/>
          </a:xfrm>
          <a:prstGeom prst="ellipse">
            <a:avLst/>
          </a:prstGeom>
          <a:solidFill>
            <a:schemeClr val="accent1">
              <a:lumMod val="60000"/>
              <a:lumOff val="4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72B83EA-0307-C25C-81D4-F4D76DB872B4}"/>
              </a:ext>
            </a:extLst>
          </p:cNvPr>
          <p:cNvSpPr/>
          <p:nvPr/>
        </p:nvSpPr>
        <p:spPr>
          <a:xfrm>
            <a:off x="5975936" y="2689985"/>
            <a:ext cx="111075" cy="106001"/>
          </a:xfrm>
          <a:prstGeom prst="ellipse">
            <a:avLst/>
          </a:prstGeom>
          <a:solidFill>
            <a:schemeClr val="accent1">
              <a:lumMod val="60000"/>
              <a:lumOff val="4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Brace 19">
            <a:extLst>
              <a:ext uri="{FF2B5EF4-FFF2-40B4-BE49-F238E27FC236}">
                <a16:creationId xmlns:a16="http://schemas.microsoft.com/office/drawing/2014/main" id="{BADB28EF-EA3F-0804-B29C-E2423F361294}"/>
              </a:ext>
            </a:extLst>
          </p:cNvPr>
          <p:cNvSpPr/>
          <p:nvPr/>
        </p:nvSpPr>
        <p:spPr>
          <a:xfrm rot="5400000">
            <a:off x="5876756" y="3006873"/>
            <a:ext cx="182915" cy="15333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89C36A7F-DECD-3E2F-E405-65CD4B26FB31}"/>
              </a:ext>
            </a:extLst>
          </p:cNvPr>
          <p:cNvSpPr txBox="1"/>
          <p:nvPr/>
        </p:nvSpPr>
        <p:spPr>
          <a:xfrm>
            <a:off x="5584629" y="3893607"/>
            <a:ext cx="991283" cy="276999"/>
          </a:xfrm>
          <a:prstGeom prst="rect">
            <a:avLst/>
          </a:prstGeom>
          <a:noFill/>
        </p:spPr>
        <p:txBody>
          <a:bodyPr wrap="square" rtlCol="0">
            <a:spAutoFit/>
          </a:bodyPr>
          <a:lstStyle/>
          <a:p>
            <a:r>
              <a:rPr lang="en-US" sz="1200" i="1" dirty="0"/>
              <a:t>n = 7 layers</a:t>
            </a:r>
          </a:p>
        </p:txBody>
      </p:sp>
      <p:sp>
        <p:nvSpPr>
          <p:cNvPr id="25" name="Right Arrow 24">
            <a:extLst>
              <a:ext uri="{FF2B5EF4-FFF2-40B4-BE49-F238E27FC236}">
                <a16:creationId xmlns:a16="http://schemas.microsoft.com/office/drawing/2014/main" id="{9A8B2F64-C279-EABB-6F89-05A414CA11A0}"/>
              </a:ext>
            </a:extLst>
          </p:cNvPr>
          <p:cNvSpPr/>
          <p:nvPr/>
        </p:nvSpPr>
        <p:spPr>
          <a:xfrm rot="5400000">
            <a:off x="8588542" y="3482663"/>
            <a:ext cx="874472" cy="12244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8" name="Rectangle 57">
            <a:extLst>
              <a:ext uri="{FF2B5EF4-FFF2-40B4-BE49-F238E27FC236}">
                <a16:creationId xmlns:a16="http://schemas.microsoft.com/office/drawing/2014/main" id="{9EAAB982-C512-1AA8-BD65-DB529578CC89}"/>
              </a:ext>
            </a:extLst>
          </p:cNvPr>
          <p:cNvSpPr/>
          <p:nvPr/>
        </p:nvSpPr>
        <p:spPr>
          <a:xfrm>
            <a:off x="8295465" y="4131429"/>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GSOM</a:t>
            </a:r>
          </a:p>
          <a:p>
            <a:pPr algn="ctr"/>
            <a:r>
              <a:rPr lang="en-US" sz="1400" b="1" i="1" dirty="0">
                <a:latin typeface="Abadi MT Condensed Light" panose="020B0306030101010103" pitchFamily="34" charset="77"/>
              </a:rPr>
              <a:t>(Unsupervised)</a:t>
            </a:r>
          </a:p>
        </p:txBody>
      </p:sp>
      <p:pic>
        <p:nvPicPr>
          <p:cNvPr id="60" name="Picture 59" descr="Chart, scatter chart&#10;&#10;Description automatically generated">
            <a:extLst>
              <a:ext uri="{FF2B5EF4-FFF2-40B4-BE49-F238E27FC236}">
                <a16:creationId xmlns:a16="http://schemas.microsoft.com/office/drawing/2014/main" id="{859A99BF-C08E-835E-9EE0-E39B3ADE6F91}"/>
              </a:ext>
            </a:extLst>
          </p:cNvPr>
          <p:cNvPicPr>
            <a:picLocks noChangeAspect="1"/>
          </p:cNvPicPr>
          <p:nvPr/>
        </p:nvPicPr>
        <p:blipFill>
          <a:blip r:embed="rId13"/>
          <a:stretch>
            <a:fillRect/>
          </a:stretch>
        </p:blipFill>
        <p:spPr>
          <a:xfrm>
            <a:off x="7955765" y="5234856"/>
            <a:ext cx="2117300" cy="1587975"/>
          </a:xfrm>
          <a:prstGeom prst="rect">
            <a:avLst/>
          </a:prstGeom>
        </p:spPr>
      </p:pic>
      <p:sp>
        <p:nvSpPr>
          <p:cNvPr id="19" name="Right Arrow 18">
            <a:extLst>
              <a:ext uri="{FF2B5EF4-FFF2-40B4-BE49-F238E27FC236}">
                <a16:creationId xmlns:a16="http://schemas.microsoft.com/office/drawing/2014/main" id="{241D8DE2-6D8E-4DAE-DE13-1E4ABD8165EF}"/>
              </a:ext>
            </a:extLst>
          </p:cNvPr>
          <p:cNvSpPr/>
          <p:nvPr/>
        </p:nvSpPr>
        <p:spPr>
          <a:xfrm rot="5400000">
            <a:off x="8835870" y="5042277"/>
            <a:ext cx="400049" cy="97052"/>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TextBox 27">
            <a:extLst>
              <a:ext uri="{FF2B5EF4-FFF2-40B4-BE49-F238E27FC236}">
                <a16:creationId xmlns:a16="http://schemas.microsoft.com/office/drawing/2014/main" id="{E75EA179-B348-AD26-F273-B6DD72D8853A}"/>
              </a:ext>
            </a:extLst>
          </p:cNvPr>
          <p:cNvSpPr txBox="1"/>
          <p:nvPr/>
        </p:nvSpPr>
        <p:spPr>
          <a:xfrm>
            <a:off x="3924540" y="6459505"/>
            <a:ext cx="2440861" cy="369332"/>
          </a:xfrm>
          <a:prstGeom prst="rect">
            <a:avLst/>
          </a:prstGeom>
          <a:noFill/>
        </p:spPr>
        <p:txBody>
          <a:bodyPr wrap="none" rtlCol="0">
            <a:spAutoFit/>
          </a:bodyPr>
          <a:lstStyle/>
          <a:p>
            <a:r>
              <a:rPr lang="en-US" dirty="0">
                <a:latin typeface="Abadi MT Condensed Light" panose="020B0306030101010103" pitchFamily="34" charset="77"/>
              </a:rPr>
              <a:t>Context Encoding Mechanism</a:t>
            </a:r>
          </a:p>
        </p:txBody>
      </p:sp>
    </p:spTree>
    <p:extLst>
      <p:ext uri="{BB962C8B-B14F-4D97-AF65-F5344CB8AC3E}">
        <p14:creationId xmlns:p14="http://schemas.microsoft.com/office/powerpoint/2010/main" val="51187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0"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1"/>
                </p:tgtEl>
              </p:cMediaNode>
            </p:video>
            <p:seq concurrent="1" nextAc="seek">
              <p:cTn id="8" restart="whenNotActive" fill="hold" evtFilter="cancelBubble" nodeType="interactiveSeq">
                <p:stCondLst>
                  <p:cond evt="onClick" delay="0">
                    <p:tgtEl>
                      <p:spTgt spid="8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1"/>
                                        </p:tgtEl>
                                      </p:cBhvr>
                                    </p:cmd>
                                  </p:childTnLst>
                                </p:cTn>
                              </p:par>
                            </p:childTnLst>
                          </p:cTn>
                        </p:par>
                      </p:childTnLst>
                    </p:cTn>
                  </p:par>
                </p:childTnLst>
              </p:cTn>
              <p:nextCondLst>
                <p:cond evt="onClick" delay="0">
                  <p:tgtEl>
                    <p:spTgt spid="81"/>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34119E2-8D30-E082-2EC4-B4925B46A9CC}"/>
              </a:ext>
            </a:extLst>
          </p:cNvPr>
          <p:cNvSpPr/>
          <p:nvPr/>
        </p:nvSpPr>
        <p:spPr>
          <a:xfrm>
            <a:off x="5020841" y="1770185"/>
            <a:ext cx="3891401" cy="1846008"/>
          </a:xfrm>
          <a:prstGeom prst="rect">
            <a:avLst/>
          </a:prstGeom>
          <a:solidFill>
            <a:schemeClr val="accent1">
              <a:lumMod val="20000"/>
              <a:lumOff val="80000"/>
              <a:alpha val="20011"/>
            </a:schemeClr>
          </a:solidFill>
          <a:ln>
            <a:solidFill>
              <a:schemeClr val="accent1">
                <a:lumMod val="75000"/>
                <a:alpha val="25261"/>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Network Architecture </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101196-E83F-8FEA-9140-BA962623AE8F}"/>
                  </a:ext>
                </a:extLst>
              </p:cNvPr>
              <p:cNvSpPr txBox="1"/>
              <p:nvPr/>
            </p:nvSpPr>
            <p:spPr>
              <a:xfrm>
                <a:off x="2960411" y="3864195"/>
                <a:ext cx="1691232" cy="369332"/>
              </a:xfrm>
              <a:prstGeom prst="rect">
                <a:avLst/>
              </a:prstGeom>
              <a:noFill/>
            </p:spPr>
            <p:txBody>
              <a:bodyPr wrap="none" rtlCol="0">
                <a:spAutoFit/>
              </a:bodyPr>
              <a:lstStyle/>
              <a:p>
                <a:r>
                  <a:rPr lang="en-US" dirty="0">
                    <a:latin typeface="Abadi MT Condensed Light" panose="020B0306030101010103" pitchFamily="34" charset="77"/>
                  </a:rPr>
                  <a:t>(</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𝑡</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2</m:t>
                        </m:r>
                      </m:sub>
                    </m:sSub>
                  </m:oMath>
                </a14:m>
                <a:r>
                  <a:rPr lang="en-US" dirty="0">
                    <a:latin typeface="Abadi MT Condensed Light" panose="020B0306030101010103" pitchFamily="34" charset="77"/>
                  </a:rPr>
                  <a:t>,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3</m:t>
                        </m:r>
                      </m:sub>
                    </m:sSub>
                  </m:oMath>
                </a14:m>
                <a:r>
                  <a:rPr lang="en-US" dirty="0">
                    <a:latin typeface="Abadi MT Condensed Light" panose="020B0306030101010103" pitchFamily="34" charset="77"/>
                  </a:rPr>
                  <a:t> ….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𝑛</m:t>
                        </m:r>
                      </m:sub>
                    </m:sSub>
                  </m:oMath>
                </a14:m>
                <a:r>
                  <a:rPr lang="en-US" dirty="0">
                    <a:latin typeface="Abadi MT Condensed Light" panose="020B0306030101010103" pitchFamily="34" charset="77"/>
                  </a:rPr>
                  <a:t>)</a:t>
                </a:r>
              </a:p>
            </p:txBody>
          </p:sp>
        </mc:Choice>
        <mc:Fallback xmlns="">
          <p:sp>
            <p:nvSpPr>
              <p:cNvPr id="22" name="TextBox 21">
                <a:extLst>
                  <a:ext uri="{FF2B5EF4-FFF2-40B4-BE49-F238E27FC236}">
                    <a16:creationId xmlns:a16="http://schemas.microsoft.com/office/drawing/2014/main" id="{37101196-E83F-8FEA-9140-BA962623AE8F}"/>
                  </a:ext>
                </a:extLst>
              </p:cNvPr>
              <p:cNvSpPr txBox="1">
                <a:spLocks noRot="1" noChangeAspect="1" noMove="1" noResize="1" noEditPoints="1" noAdjustHandles="1" noChangeArrowheads="1" noChangeShapeType="1" noTextEdit="1"/>
              </p:cNvSpPr>
              <p:nvPr/>
            </p:nvSpPr>
            <p:spPr>
              <a:xfrm>
                <a:off x="2960411" y="3864195"/>
                <a:ext cx="1691232" cy="369332"/>
              </a:xfrm>
              <a:prstGeom prst="rect">
                <a:avLst/>
              </a:prstGeom>
              <a:blipFill>
                <a:blip r:embed="rId5"/>
                <a:stretch>
                  <a:fillRect l="-3731" t="-3333" r="-2239" b="-26667"/>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D15590C9-BCD2-078C-31B0-04BEEFA66DBC}"/>
              </a:ext>
            </a:extLst>
          </p:cNvPr>
          <p:cNvSpPr/>
          <p:nvPr/>
        </p:nvSpPr>
        <p:spPr>
          <a:xfrm>
            <a:off x="9967167" y="2387454"/>
            <a:ext cx="425885" cy="9108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B706A457-8CD6-2EBA-D906-3B5E0B727DF6}"/>
              </a:ext>
            </a:extLst>
          </p:cNvPr>
          <p:cNvSpPr/>
          <p:nvPr/>
        </p:nvSpPr>
        <p:spPr>
          <a:xfrm rot="16200000">
            <a:off x="4483441" y="2496287"/>
            <a:ext cx="1633934" cy="414393"/>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Abadi MT Condensed Light" panose="020B0306030101010103" pitchFamily="34" charset="77"/>
              </a:rPr>
              <a:t>AGCN Unit </a:t>
            </a:r>
          </a:p>
          <a:p>
            <a:pPr algn="ctr"/>
            <a:r>
              <a:rPr lang="en-US" sz="1200" i="1" dirty="0">
                <a:latin typeface="Abadi MT Condensed Light" panose="020B0306030101010103" pitchFamily="34" charset="77"/>
              </a:rPr>
              <a:t>(Cheb Conv/GCN Conv)</a:t>
            </a:r>
          </a:p>
        </p:txBody>
      </p:sp>
      <p:sp>
        <p:nvSpPr>
          <p:cNvPr id="35" name="Rectangle 34">
            <a:extLst>
              <a:ext uri="{FF2B5EF4-FFF2-40B4-BE49-F238E27FC236}">
                <a16:creationId xmlns:a16="http://schemas.microsoft.com/office/drawing/2014/main" id="{D317C14C-CE2D-39D4-D7AA-7FD173FE11F3}"/>
              </a:ext>
            </a:extLst>
          </p:cNvPr>
          <p:cNvSpPr/>
          <p:nvPr/>
        </p:nvSpPr>
        <p:spPr>
          <a:xfrm rot="16200000">
            <a:off x="7684442" y="2418066"/>
            <a:ext cx="1525521" cy="612207"/>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LSTM Unit </a:t>
            </a:r>
          </a:p>
        </p:txBody>
      </p:sp>
      <p:sp>
        <p:nvSpPr>
          <p:cNvPr id="36" name="Rectangle 35">
            <a:extLst>
              <a:ext uri="{FF2B5EF4-FFF2-40B4-BE49-F238E27FC236}">
                <a16:creationId xmlns:a16="http://schemas.microsoft.com/office/drawing/2014/main" id="{BA5C30B7-092A-56DF-0B7B-4D758003D3E0}"/>
              </a:ext>
            </a:extLst>
          </p:cNvPr>
          <p:cNvSpPr/>
          <p:nvPr/>
        </p:nvSpPr>
        <p:spPr>
          <a:xfrm rot="16200000">
            <a:off x="8786334" y="2441038"/>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Fully Connected MLP Layer</a:t>
            </a:r>
          </a:p>
        </p:txBody>
      </p:sp>
      <p:sp>
        <p:nvSpPr>
          <p:cNvPr id="37" name="Rectangle 36">
            <a:extLst>
              <a:ext uri="{FF2B5EF4-FFF2-40B4-BE49-F238E27FC236}">
                <a16:creationId xmlns:a16="http://schemas.microsoft.com/office/drawing/2014/main" id="{ABD1FC2D-2DA3-19B7-4DA9-86515600E966}"/>
              </a:ext>
            </a:extLst>
          </p:cNvPr>
          <p:cNvSpPr/>
          <p:nvPr/>
        </p:nvSpPr>
        <p:spPr>
          <a:xfrm rot="16200000">
            <a:off x="9618912" y="2440876"/>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latin typeface="Abadi MT Condensed Light" panose="020B0306030101010103" pitchFamily="34" charset="77"/>
              </a:rPr>
              <a:t>Softmax</a:t>
            </a:r>
            <a:r>
              <a:rPr lang="en-US" b="1" dirty="0">
                <a:latin typeface="Abadi MT Condensed Light" panose="020B0306030101010103" pitchFamily="34" charset="77"/>
              </a:rPr>
              <a:t> Layer</a:t>
            </a:r>
          </a:p>
          <a:p>
            <a:pPr algn="ctr"/>
            <a:r>
              <a:rPr lang="en-US" sz="1400" b="1" i="1" dirty="0">
                <a:latin typeface="Abadi MT Condensed Light" panose="020B0306030101010103" pitchFamily="34" charset="77"/>
              </a:rPr>
              <a:t>(Supervised)</a:t>
            </a:r>
          </a:p>
        </p:txBody>
      </p:sp>
      <p:sp>
        <p:nvSpPr>
          <p:cNvPr id="38" name="TextBox 37">
            <a:extLst>
              <a:ext uri="{FF2B5EF4-FFF2-40B4-BE49-F238E27FC236}">
                <a16:creationId xmlns:a16="http://schemas.microsoft.com/office/drawing/2014/main" id="{657B956C-5436-8D61-845A-628678A85F02}"/>
              </a:ext>
            </a:extLst>
          </p:cNvPr>
          <p:cNvSpPr txBox="1"/>
          <p:nvPr/>
        </p:nvSpPr>
        <p:spPr>
          <a:xfrm>
            <a:off x="10703773" y="2440902"/>
            <a:ext cx="1173719" cy="369332"/>
          </a:xfrm>
          <a:prstGeom prst="rect">
            <a:avLst/>
          </a:prstGeom>
          <a:noFill/>
        </p:spPr>
        <p:txBody>
          <a:bodyPr wrap="none" rtlCol="0">
            <a:spAutoFit/>
          </a:bodyPr>
          <a:lstStyle/>
          <a:p>
            <a:r>
              <a:rPr lang="en-US" dirty="0">
                <a:latin typeface="Abadi MT Condensed Light" panose="020B0306030101010103" pitchFamily="34" charset="77"/>
              </a:rPr>
              <a:t>Classification</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176672B-7FAA-C504-6A22-E263B0A19890}"/>
                  </a:ext>
                </a:extLst>
              </p:cNvPr>
              <p:cNvSpPr txBox="1"/>
              <p:nvPr/>
            </p:nvSpPr>
            <p:spPr>
              <a:xfrm>
                <a:off x="10615398" y="2892295"/>
                <a:ext cx="1786744" cy="338554"/>
              </a:xfrm>
              <a:prstGeom prst="rect">
                <a:avLst/>
              </a:prstGeom>
              <a:noFill/>
            </p:spPr>
            <p:txBody>
              <a:bodyPr wrap="square" rtlCol="0">
                <a:spAutoFit/>
              </a:bodyPr>
              <a:lstStyle/>
              <a:p>
                <a:r>
                  <a:rPr lang="en-US" sz="1600" dirty="0">
                    <a:latin typeface="Abadi MT Condensed Light" panose="020B0306030101010103" pitchFamily="34" charset="77"/>
                  </a:rPr>
                  <a:t>(</a:t>
                </a:r>
                <a14:m>
                  <m:oMath xmlns:m="http://schemas.openxmlformats.org/officeDocument/2006/math">
                    <m:sSub>
                      <m:sSubPr>
                        <m:ctrlPr>
                          <a:rPr lang="en-US" sz="1600" i="1" smtClean="0">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1</m:t>
                        </m:r>
                      </m:sub>
                    </m:sSub>
                    <m:r>
                      <a:rPr lang="en-AU" sz="1600" b="0" i="1" smtClean="0">
                        <a:latin typeface="Cambria Math" panose="02040503050406030204" pitchFamily="18" charset="0"/>
                      </a:rPr>
                      <m:t>,</m:t>
                    </m:r>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2</m:t>
                        </m:r>
                      </m:sub>
                    </m:sSub>
                  </m:oMath>
                </a14:m>
                <a:r>
                  <a:rPr lang="en-US" sz="1600" dirty="0">
                    <a:latin typeface="Abadi MT Condensed Light" panose="020B0306030101010103" pitchFamily="34" charset="77"/>
                  </a:rPr>
                  <a:t>, </a:t>
                </a:r>
                <a14:m>
                  <m:oMath xmlns:m="http://schemas.openxmlformats.org/officeDocument/2006/math">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3</m:t>
                        </m:r>
                      </m:sub>
                    </m:sSub>
                  </m:oMath>
                </a14:m>
                <a:r>
                  <a:rPr lang="en-US" sz="1600" dirty="0">
                    <a:latin typeface="Abadi MT Condensed Light" panose="020B0306030101010103" pitchFamily="34" charset="77"/>
                  </a:rPr>
                  <a:t> …. </a:t>
                </a:r>
                <a14:m>
                  <m:oMath xmlns:m="http://schemas.openxmlformats.org/officeDocument/2006/math">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𝑛</m:t>
                        </m:r>
                      </m:sub>
                    </m:sSub>
                  </m:oMath>
                </a14:m>
                <a:r>
                  <a:rPr lang="en-US" sz="1600" dirty="0">
                    <a:latin typeface="Abadi MT Condensed Light" panose="020B0306030101010103" pitchFamily="34" charset="77"/>
                  </a:rPr>
                  <a:t>)</a:t>
                </a:r>
              </a:p>
            </p:txBody>
          </p:sp>
        </mc:Choice>
        <mc:Fallback xmlns="">
          <p:sp>
            <p:nvSpPr>
              <p:cNvPr id="39" name="TextBox 38">
                <a:extLst>
                  <a:ext uri="{FF2B5EF4-FFF2-40B4-BE49-F238E27FC236}">
                    <a16:creationId xmlns:a16="http://schemas.microsoft.com/office/drawing/2014/main" id="{3176672B-7FAA-C504-6A22-E263B0A19890}"/>
                  </a:ext>
                </a:extLst>
              </p:cNvPr>
              <p:cNvSpPr txBox="1">
                <a:spLocks noRot="1" noChangeAspect="1" noMove="1" noResize="1" noEditPoints="1" noAdjustHandles="1" noChangeArrowheads="1" noChangeShapeType="1" noTextEdit="1"/>
              </p:cNvSpPr>
              <p:nvPr/>
            </p:nvSpPr>
            <p:spPr>
              <a:xfrm>
                <a:off x="10615398" y="2892295"/>
                <a:ext cx="1786744" cy="338554"/>
              </a:xfrm>
              <a:prstGeom prst="rect">
                <a:avLst/>
              </a:prstGeom>
              <a:blipFill>
                <a:blip r:embed="rId8"/>
                <a:stretch>
                  <a:fillRect l="-1408" t="-3571" b="-25000"/>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67086850-9A7F-85C6-81CC-4C04CB189838}"/>
              </a:ext>
            </a:extLst>
          </p:cNvPr>
          <p:cNvGrpSpPr/>
          <p:nvPr/>
        </p:nvGrpSpPr>
        <p:grpSpPr>
          <a:xfrm>
            <a:off x="4691248" y="2067220"/>
            <a:ext cx="298803" cy="1231105"/>
            <a:chOff x="4749863" y="2067220"/>
            <a:chExt cx="298803" cy="1231105"/>
          </a:xfrm>
        </p:grpSpPr>
        <p:sp>
          <p:nvSpPr>
            <p:cNvPr id="40" name="Right Arrow 39">
              <a:extLst>
                <a:ext uri="{FF2B5EF4-FFF2-40B4-BE49-F238E27FC236}">
                  <a16:creationId xmlns:a16="http://schemas.microsoft.com/office/drawing/2014/main" id="{7B887329-2945-5C9A-A11B-CD8409F0E9E5}"/>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ight Arrow 40">
              <a:extLst>
                <a:ext uri="{FF2B5EF4-FFF2-40B4-BE49-F238E27FC236}">
                  <a16:creationId xmlns:a16="http://schemas.microsoft.com/office/drawing/2014/main" id="{08F2EBF3-5D42-BD00-AC46-9CBDA62F56C5}"/>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ight Arrow 41">
              <a:extLst>
                <a:ext uri="{FF2B5EF4-FFF2-40B4-BE49-F238E27FC236}">
                  <a16:creationId xmlns:a16="http://schemas.microsoft.com/office/drawing/2014/main" id="{FA2CBCEF-9133-AE0C-B88F-DAF5A18CC3AF}"/>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B4071654-93ED-A667-0827-3ACB95547656}"/>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FD8E10B6-26EF-EA3E-F164-D481FACCD1C9}"/>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841EF393-4AA2-C133-4167-196534D7A3AF}"/>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18E89E5D-A7DD-1498-B345-FF9FF587BE38}"/>
              </a:ext>
            </a:extLst>
          </p:cNvPr>
          <p:cNvGrpSpPr/>
          <p:nvPr/>
        </p:nvGrpSpPr>
        <p:grpSpPr>
          <a:xfrm>
            <a:off x="6895182" y="2067221"/>
            <a:ext cx="298803" cy="1231105"/>
            <a:chOff x="4749863" y="2067220"/>
            <a:chExt cx="298803" cy="1231105"/>
          </a:xfrm>
        </p:grpSpPr>
        <p:sp>
          <p:nvSpPr>
            <p:cNvPr id="48" name="Right Arrow 47">
              <a:extLst>
                <a:ext uri="{FF2B5EF4-FFF2-40B4-BE49-F238E27FC236}">
                  <a16:creationId xmlns:a16="http://schemas.microsoft.com/office/drawing/2014/main" id="{0EBC8DDE-042C-5BC0-EA66-A93BCD1A172F}"/>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Right Arrow 48">
              <a:extLst>
                <a:ext uri="{FF2B5EF4-FFF2-40B4-BE49-F238E27FC236}">
                  <a16:creationId xmlns:a16="http://schemas.microsoft.com/office/drawing/2014/main" id="{097DF6CE-F12D-D7A8-E005-A7032B04F34A}"/>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ight Arrow 49">
              <a:extLst>
                <a:ext uri="{FF2B5EF4-FFF2-40B4-BE49-F238E27FC236}">
                  <a16:creationId xmlns:a16="http://schemas.microsoft.com/office/drawing/2014/main" id="{6F2D28EE-F98A-C8F5-1E15-DCC3616BD225}"/>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Oval 50">
              <a:extLst>
                <a:ext uri="{FF2B5EF4-FFF2-40B4-BE49-F238E27FC236}">
                  <a16:creationId xmlns:a16="http://schemas.microsoft.com/office/drawing/2014/main" id="{1F45A6A1-56C6-1391-D056-B58B4D7C964D}"/>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EBCF4DD7-A5D6-E9EB-C91F-CD22D9C343C1}"/>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2BCC5482-CEDA-AFA4-98F9-35B70E1FF3D3}"/>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54" name="Right Arrow 53">
            <a:extLst>
              <a:ext uri="{FF2B5EF4-FFF2-40B4-BE49-F238E27FC236}">
                <a16:creationId xmlns:a16="http://schemas.microsoft.com/office/drawing/2014/main" id="{96B640A9-CA01-E351-3D18-9A052B980B23}"/>
              </a:ext>
            </a:extLst>
          </p:cNvPr>
          <p:cNvSpPr/>
          <p:nvPr/>
        </p:nvSpPr>
        <p:spPr>
          <a:xfrm>
            <a:off x="8891801" y="2698542"/>
            <a:ext cx="285065" cy="193753"/>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Right Arrow 60">
            <a:extLst>
              <a:ext uri="{FF2B5EF4-FFF2-40B4-BE49-F238E27FC236}">
                <a16:creationId xmlns:a16="http://schemas.microsoft.com/office/drawing/2014/main" id="{097C9344-1F77-ACD4-DF4C-B8927F8BF02F}"/>
              </a:ext>
            </a:extLst>
          </p:cNvPr>
          <p:cNvSpPr/>
          <p:nvPr/>
        </p:nvSpPr>
        <p:spPr>
          <a:xfrm>
            <a:off x="2589518" y="2607189"/>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TextBox 61">
            <a:extLst>
              <a:ext uri="{FF2B5EF4-FFF2-40B4-BE49-F238E27FC236}">
                <a16:creationId xmlns:a16="http://schemas.microsoft.com/office/drawing/2014/main" id="{4C2625CA-17B8-C1B8-673E-F2A0809FEF75}"/>
              </a:ext>
            </a:extLst>
          </p:cNvPr>
          <p:cNvSpPr txBox="1"/>
          <p:nvPr/>
        </p:nvSpPr>
        <p:spPr>
          <a:xfrm>
            <a:off x="60389" y="3864195"/>
            <a:ext cx="2267800" cy="369332"/>
          </a:xfrm>
          <a:prstGeom prst="rect">
            <a:avLst/>
          </a:prstGeom>
          <a:noFill/>
        </p:spPr>
        <p:txBody>
          <a:bodyPr wrap="none" rtlCol="0">
            <a:spAutoFit/>
          </a:bodyPr>
          <a:lstStyle/>
          <a:p>
            <a:r>
              <a:rPr lang="en-US" dirty="0">
                <a:latin typeface="Abadi MT Condensed Light" panose="020B0306030101010103" pitchFamily="34" charset="77"/>
              </a:rPr>
              <a:t>Smart home Video Dataset</a:t>
            </a:r>
          </a:p>
        </p:txBody>
      </p:sp>
      <p:sp>
        <p:nvSpPr>
          <p:cNvPr id="64" name="TextBox 63">
            <a:extLst>
              <a:ext uri="{FF2B5EF4-FFF2-40B4-BE49-F238E27FC236}">
                <a16:creationId xmlns:a16="http://schemas.microsoft.com/office/drawing/2014/main" id="{AA444FF3-88C8-4370-BA72-0C0E4EA74575}"/>
              </a:ext>
            </a:extLst>
          </p:cNvPr>
          <p:cNvSpPr txBox="1"/>
          <p:nvPr/>
        </p:nvSpPr>
        <p:spPr>
          <a:xfrm>
            <a:off x="6319759" y="1512617"/>
            <a:ext cx="1219373" cy="307777"/>
          </a:xfrm>
          <a:prstGeom prst="rect">
            <a:avLst/>
          </a:prstGeom>
          <a:noFill/>
        </p:spPr>
        <p:txBody>
          <a:bodyPr wrap="none" rtlCol="0">
            <a:spAutoFit/>
          </a:bodyPr>
          <a:lstStyle/>
          <a:p>
            <a:r>
              <a:rPr lang="en-US" sz="1400" dirty="0">
                <a:latin typeface="Abadi MT Condensed Light" panose="020B0306030101010103" pitchFamily="34" charset="77"/>
              </a:rPr>
              <a:t>Encoder Network</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E604AB-8619-0531-F004-279A6083D925}"/>
                  </a:ext>
                </a:extLst>
              </p:cNvPr>
              <p:cNvSpPr txBox="1"/>
              <p:nvPr/>
            </p:nvSpPr>
            <p:spPr>
              <a:xfrm>
                <a:off x="1583545" y="6469467"/>
                <a:ext cx="1691232" cy="369332"/>
              </a:xfrm>
              <a:prstGeom prst="rect">
                <a:avLst/>
              </a:prstGeom>
              <a:noFill/>
            </p:spPr>
            <p:txBody>
              <a:bodyPr wrap="none" rtlCol="0">
                <a:spAutoFit/>
              </a:bodyPr>
              <a:lstStyle/>
              <a:p>
                <a:r>
                  <a:rPr lang="en-US" dirty="0">
                    <a:latin typeface="Abadi MT Condensed Light" panose="020B0306030101010103" pitchFamily="34" charset="77"/>
                  </a:rPr>
                  <a:t>(</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𝑡</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2</m:t>
                        </m:r>
                      </m:sub>
                    </m:sSub>
                  </m:oMath>
                </a14:m>
                <a:r>
                  <a:rPr lang="en-US" dirty="0">
                    <a:latin typeface="Abadi MT Condensed Light" panose="020B0306030101010103" pitchFamily="34" charset="77"/>
                  </a:rPr>
                  <a:t>,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3</m:t>
                        </m:r>
                      </m:sub>
                    </m:sSub>
                  </m:oMath>
                </a14:m>
                <a:r>
                  <a:rPr lang="en-US" dirty="0">
                    <a:latin typeface="Abadi MT Condensed Light" panose="020B0306030101010103" pitchFamily="34" charset="77"/>
                  </a:rPr>
                  <a:t> ….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𝑛</m:t>
                        </m:r>
                      </m:sub>
                    </m:sSub>
                  </m:oMath>
                </a14:m>
                <a:r>
                  <a:rPr lang="en-US" dirty="0">
                    <a:latin typeface="Abadi MT Condensed Light" panose="020B0306030101010103" pitchFamily="34" charset="77"/>
                  </a:rPr>
                  <a:t>)</a:t>
                </a:r>
              </a:p>
            </p:txBody>
          </p:sp>
        </mc:Choice>
        <mc:Fallback xmlns="">
          <p:sp>
            <p:nvSpPr>
              <p:cNvPr id="9" name="TextBox 8">
                <a:extLst>
                  <a:ext uri="{FF2B5EF4-FFF2-40B4-BE49-F238E27FC236}">
                    <a16:creationId xmlns:a16="http://schemas.microsoft.com/office/drawing/2014/main" id="{AAE604AB-8619-0531-F004-279A6083D925}"/>
                  </a:ext>
                </a:extLst>
              </p:cNvPr>
              <p:cNvSpPr txBox="1">
                <a:spLocks noRot="1" noChangeAspect="1" noMove="1" noResize="1" noEditPoints="1" noAdjustHandles="1" noChangeArrowheads="1" noChangeShapeType="1" noTextEdit="1"/>
              </p:cNvSpPr>
              <p:nvPr/>
            </p:nvSpPr>
            <p:spPr>
              <a:xfrm>
                <a:off x="1583545" y="6469467"/>
                <a:ext cx="1691232" cy="369332"/>
              </a:xfrm>
              <a:prstGeom prst="rect">
                <a:avLst/>
              </a:prstGeom>
              <a:blipFill>
                <a:blip r:embed="rId9"/>
                <a:stretch>
                  <a:fillRect l="-2985" t="-3333" r="-2239" b="-2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C9E664B6-3338-273D-CFF5-9404648530F5}"/>
              </a:ext>
            </a:extLst>
          </p:cNvPr>
          <p:cNvSpPr/>
          <p:nvPr/>
        </p:nvSpPr>
        <p:spPr>
          <a:xfrm>
            <a:off x="3790129" y="4533679"/>
            <a:ext cx="3105054" cy="585885"/>
          </a:xfrm>
          <a:prstGeom prst="rect">
            <a:avLst/>
          </a:prstGeom>
          <a:solidFill>
            <a:schemeClr val="accent1">
              <a:lumMod val="20000"/>
              <a:lumOff val="80000"/>
              <a:alpha val="20011"/>
            </a:schemeClr>
          </a:solidFill>
          <a:ln>
            <a:solidFill>
              <a:schemeClr val="accent1">
                <a:lumMod val="75000"/>
                <a:alpha val="25261"/>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8" name="Bent Up Arrow 77">
            <a:extLst>
              <a:ext uri="{FF2B5EF4-FFF2-40B4-BE49-F238E27FC236}">
                <a16:creationId xmlns:a16="http://schemas.microsoft.com/office/drawing/2014/main" id="{829E3207-2769-B821-4B9B-B573C6BF7C06}"/>
              </a:ext>
            </a:extLst>
          </p:cNvPr>
          <p:cNvSpPr/>
          <p:nvPr/>
        </p:nvSpPr>
        <p:spPr>
          <a:xfrm>
            <a:off x="7083596" y="3409389"/>
            <a:ext cx="424834" cy="2233508"/>
          </a:xfrm>
          <a:prstGeom prst="bentUp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1" name="Eat.Attable_p16_r11_v06_c01.mp4">
            <a:hlinkClick r:id="" action="ppaction://media"/>
            <a:extLst>
              <a:ext uri="{FF2B5EF4-FFF2-40B4-BE49-F238E27FC236}">
                <a16:creationId xmlns:a16="http://schemas.microsoft.com/office/drawing/2014/main" id="{A650065E-8DFF-07CF-A7A5-2E65E0BF8E8C}"/>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05498" y="2145880"/>
            <a:ext cx="1852344" cy="1389258"/>
          </a:xfrm>
          <a:prstGeom prst="rect">
            <a:avLst/>
          </a:prstGeom>
        </p:spPr>
      </p:pic>
      <p:pic>
        <p:nvPicPr>
          <p:cNvPr id="83" name="Picture 82" descr="A person sitting at a table&#10;&#10;Description automatically generated">
            <a:extLst>
              <a:ext uri="{FF2B5EF4-FFF2-40B4-BE49-F238E27FC236}">
                <a16:creationId xmlns:a16="http://schemas.microsoft.com/office/drawing/2014/main" id="{2BC1CD5A-5F2E-BD50-E850-5BA711B53FFE}"/>
              </a:ext>
            </a:extLst>
          </p:cNvPr>
          <p:cNvPicPr>
            <a:picLocks noChangeAspect="1"/>
          </p:cNvPicPr>
          <p:nvPr/>
        </p:nvPicPr>
        <p:blipFill>
          <a:blip r:embed="rId11"/>
          <a:stretch>
            <a:fillRect/>
          </a:stretch>
        </p:blipFill>
        <p:spPr>
          <a:xfrm>
            <a:off x="1974105" y="4492019"/>
            <a:ext cx="597165" cy="398759"/>
          </a:xfrm>
          <a:prstGeom prst="rect">
            <a:avLst/>
          </a:prstGeom>
        </p:spPr>
      </p:pic>
      <p:pic>
        <p:nvPicPr>
          <p:cNvPr id="84" name="Picture 83" descr="A person sitting at a table&#10;&#10;Description automatically generated">
            <a:extLst>
              <a:ext uri="{FF2B5EF4-FFF2-40B4-BE49-F238E27FC236}">
                <a16:creationId xmlns:a16="http://schemas.microsoft.com/office/drawing/2014/main" id="{40828E77-7245-BAD1-9BA1-29125188AAAE}"/>
              </a:ext>
            </a:extLst>
          </p:cNvPr>
          <p:cNvPicPr>
            <a:picLocks noChangeAspect="1"/>
          </p:cNvPicPr>
          <p:nvPr/>
        </p:nvPicPr>
        <p:blipFill>
          <a:blip r:embed="rId11"/>
          <a:stretch>
            <a:fillRect/>
          </a:stretch>
        </p:blipFill>
        <p:spPr>
          <a:xfrm>
            <a:off x="2126505" y="4644419"/>
            <a:ext cx="597165" cy="398759"/>
          </a:xfrm>
          <a:prstGeom prst="rect">
            <a:avLst/>
          </a:prstGeom>
        </p:spPr>
      </p:pic>
      <p:pic>
        <p:nvPicPr>
          <p:cNvPr id="85" name="Picture 84" descr="A person sitting at a table&#10;&#10;Description automatically generated">
            <a:extLst>
              <a:ext uri="{FF2B5EF4-FFF2-40B4-BE49-F238E27FC236}">
                <a16:creationId xmlns:a16="http://schemas.microsoft.com/office/drawing/2014/main" id="{3BDEEEF7-9135-AF41-0DFC-519E2F330F0F}"/>
              </a:ext>
            </a:extLst>
          </p:cNvPr>
          <p:cNvPicPr>
            <a:picLocks noChangeAspect="1"/>
          </p:cNvPicPr>
          <p:nvPr/>
        </p:nvPicPr>
        <p:blipFill>
          <a:blip r:embed="rId11"/>
          <a:stretch>
            <a:fillRect/>
          </a:stretch>
        </p:blipFill>
        <p:spPr>
          <a:xfrm>
            <a:off x="2278905" y="4796819"/>
            <a:ext cx="597165" cy="398759"/>
          </a:xfrm>
          <a:prstGeom prst="rect">
            <a:avLst/>
          </a:prstGeom>
        </p:spPr>
      </p:pic>
      <p:pic>
        <p:nvPicPr>
          <p:cNvPr id="88" name="Picture 87" descr="A screenshot of a graph&#10;&#10;Description automatically generated">
            <a:extLst>
              <a:ext uri="{FF2B5EF4-FFF2-40B4-BE49-F238E27FC236}">
                <a16:creationId xmlns:a16="http://schemas.microsoft.com/office/drawing/2014/main" id="{2A431367-125F-CCFB-E234-936880DB2C31}"/>
              </a:ext>
            </a:extLst>
          </p:cNvPr>
          <p:cNvPicPr>
            <a:picLocks noChangeAspect="1"/>
          </p:cNvPicPr>
          <p:nvPr/>
        </p:nvPicPr>
        <p:blipFill>
          <a:blip r:embed="rId12"/>
          <a:stretch>
            <a:fillRect/>
          </a:stretch>
        </p:blipFill>
        <p:spPr>
          <a:xfrm>
            <a:off x="3093485" y="1555522"/>
            <a:ext cx="831055" cy="1729676"/>
          </a:xfrm>
          <a:prstGeom prst="rect">
            <a:avLst/>
          </a:prstGeom>
        </p:spPr>
      </p:pic>
      <p:pic>
        <p:nvPicPr>
          <p:cNvPr id="89" name="Picture 88" descr="A screenshot of a graph&#10;&#10;Description automatically generated">
            <a:extLst>
              <a:ext uri="{FF2B5EF4-FFF2-40B4-BE49-F238E27FC236}">
                <a16:creationId xmlns:a16="http://schemas.microsoft.com/office/drawing/2014/main" id="{2BE55805-0BA2-D506-60C1-F1C039470927}"/>
              </a:ext>
            </a:extLst>
          </p:cNvPr>
          <p:cNvPicPr>
            <a:picLocks noChangeAspect="1"/>
          </p:cNvPicPr>
          <p:nvPr/>
        </p:nvPicPr>
        <p:blipFill>
          <a:blip r:embed="rId12"/>
          <a:stretch>
            <a:fillRect/>
          </a:stretch>
        </p:blipFill>
        <p:spPr>
          <a:xfrm>
            <a:off x="3286652" y="1722505"/>
            <a:ext cx="831055" cy="1729676"/>
          </a:xfrm>
          <a:prstGeom prst="rect">
            <a:avLst/>
          </a:prstGeom>
        </p:spPr>
      </p:pic>
      <p:pic>
        <p:nvPicPr>
          <p:cNvPr id="90" name="Picture 89" descr="A screenshot of a graph&#10;&#10;Description automatically generated">
            <a:extLst>
              <a:ext uri="{FF2B5EF4-FFF2-40B4-BE49-F238E27FC236}">
                <a16:creationId xmlns:a16="http://schemas.microsoft.com/office/drawing/2014/main" id="{F319250B-E772-6B7D-6D6B-90870A24129B}"/>
              </a:ext>
            </a:extLst>
          </p:cNvPr>
          <p:cNvPicPr>
            <a:picLocks noChangeAspect="1"/>
          </p:cNvPicPr>
          <p:nvPr/>
        </p:nvPicPr>
        <p:blipFill>
          <a:blip r:embed="rId12"/>
          <a:stretch>
            <a:fillRect/>
          </a:stretch>
        </p:blipFill>
        <p:spPr>
          <a:xfrm>
            <a:off x="3544166" y="1886517"/>
            <a:ext cx="831055" cy="1729676"/>
          </a:xfrm>
          <a:prstGeom prst="rect">
            <a:avLst/>
          </a:prstGeom>
        </p:spPr>
      </p:pic>
      <p:grpSp>
        <p:nvGrpSpPr>
          <p:cNvPr id="3" name="Group 2">
            <a:extLst>
              <a:ext uri="{FF2B5EF4-FFF2-40B4-BE49-F238E27FC236}">
                <a16:creationId xmlns:a16="http://schemas.microsoft.com/office/drawing/2014/main" id="{EF8392F1-7E2E-D2DC-4035-11BC9648E5E9}"/>
              </a:ext>
            </a:extLst>
          </p:cNvPr>
          <p:cNvGrpSpPr/>
          <p:nvPr/>
        </p:nvGrpSpPr>
        <p:grpSpPr>
          <a:xfrm>
            <a:off x="7243215" y="2439016"/>
            <a:ext cx="339872" cy="325031"/>
            <a:chOff x="8070173" y="4148619"/>
            <a:chExt cx="392957" cy="414398"/>
          </a:xfrm>
        </p:grpSpPr>
        <p:sp>
          <p:nvSpPr>
            <p:cNvPr id="4" name="Oval 3">
              <a:extLst>
                <a:ext uri="{FF2B5EF4-FFF2-40B4-BE49-F238E27FC236}">
                  <a16:creationId xmlns:a16="http://schemas.microsoft.com/office/drawing/2014/main" id="{212DA083-3142-08F8-7C19-4BB5D03CB5C5}"/>
                </a:ext>
              </a:extLst>
            </p:cNvPr>
            <p:cNvSpPr/>
            <p:nvPr/>
          </p:nvSpPr>
          <p:spPr>
            <a:xfrm>
              <a:off x="8070173" y="4148619"/>
              <a:ext cx="392957" cy="414398"/>
            </a:xfrm>
            <a:prstGeom prst="ellipse">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sp>
          <p:nvSpPr>
            <p:cNvPr id="5" name="Plus 4">
              <a:extLst>
                <a:ext uri="{FF2B5EF4-FFF2-40B4-BE49-F238E27FC236}">
                  <a16:creationId xmlns:a16="http://schemas.microsoft.com/office/drawing/2014/main" id="{5C95E495-EC84-BA9C-09EC-78554DE88019}"/>
                </a:ext>
              </a:extLst>
            </p:cNvPr>
            <p:cNvSpPr/>
            <p:nvPr/>
          </p:nvSpPr>
          <p:spPr>
            <a:xfrm>
              <a:off x="8119917" y="4233527"/>
              <a:ext cx="303800" cy="249763"/>
            </a:xfrm>
            <a:prstGeom prst="mathPlus">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grpSp>
      <p:grpSp>
        <p:nvGrpSpPr>
          <p:cNvPr id="6" name="Group 5">
            <a:extLst>
              <a:ext uri="{FF2B5EF4-FFF2-40B4-BE49-F238E27FC236}">
                <a16:creationId xmlns:a16="http://schemas.microsoft.com/office/drawing/2014/main" id="{638484B6-C8D5-E6BE-151C-DF53847A2F58}"/>
              </a:ext>
            </a:extLst>
          </p:cNvPr>
          <p:cNvGrpSpPr/>
          <p:nvPr/>
        </p:nvGrpSpPr>
        <p:grpSpPr>
          <a:xfrm>
            <a:off x="7277304" y="3010501"/>
            <a:ext cx="339872" cy="325031"/>
            <a:chOff x="8070173" y="4148619"/>
            <a:chExt cx="392957" cy="414398"/>
          </a:xfrm>
        </p:grpSpPr>
        <p:sp>
          <p:nvSpPr>
            <p:cNvPr id="7" name="Oval 6">
              <a:extLst>
                <a:ext uri="{FF2B5EF4-FFF2-40B4-BE49-F238E27FC236}">
                  <a16:creationId xmlns:a16="http://schemas.microsoft.com/office/drawing/2014/main" id="{B7AB84D1-179C-FAD4-5882-EF56D4B70E10}"/>
                </a:ext>
              </a:extLst>
            </p:cNvPr>
            <p:cNvSpPr/>
            <p:nvPr/>
          </p:nvSpPr>
          <p:spPr>
            <a:xfrm>
              <a:off x="8070173" y="4148619"/>
              <a:ext cx="392957" cy="414398"/>
            </a:xfrm>
            <a:prstGeom prst="ellipse">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sp>
          <p:nvSpPr>
            <p:cNvPr id="11" name="Plus 10">
              <a:extLst>
                <a:ext uri="{FF2B5EF4-FFF2-40B4-BE49-F238E27FC236}">
                  <a16:creationId xmlns:a16="http://schemas.microsoft.com/office/drawing/2014/main" id="{A4A250B5-2D9D-15E7-4D53-55ECBC5BD749}"/>
                </a:ext>
              </a:extLst>
            </p:cNvPr>
            <p:cNvSpPr/>
            <p:nvPr/>
          </p:nvSpPr>
          <p:spPr>
            <a:xfrm>
              <a:off x="8119917" y="4233527"/>
              <a:ext cx="303800" cy="249763"/>
            </a:xfrm>
            <a:prstGeom prst="mathPlus">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grpSp>
      <p:grpSp>
        <p:nvGrpSpPr>
          <p:cNvPr id="12" name="Group 11">
            <a:extLst>
              <a:ext uri="{FF2B5EF4-FFF2-40B4-BE49-F238E27FC236}">
                <a16:creationId xmlns:a16="http://schemas.microsoft.com/office/drawing/2014/main" id="{B399B6FC-9BB8-6DB4-CF5B-DB088A24C2BB}"/>
              </a:ext>
            </a:extLst>
          </p:cNvPr>
          <p:cNvGrpSpPr/>
          <p:nvPr/>
        </p:nvGrpSpPr>
        <p:grpSpPr>
          <a:xfrm>
            <a:off x="7231138" y="1978824"/>
            <a:ext cx="339872" cy="325031"/>
            <a:chOff x="8070173" y="4148619"/>
            <a:chExt cx="392957" cy="414398"/>
          </a:xfrm>
        </p:grpSpPr>
        <p:sp>
          <p:nvSpPr>
            <p:cNvPr id="13" name="Oval 12">
              <a:extLst>
                <a:ext uri="{FF2B5EF4-FFF2-40B4-BE49-F238E27FC236}">
                  <a16:creationId xmlns:a16="http://schemas.microsoft.com/office/drawing/2014/main" id="{CF514138-1791-3190-2C0B-85DD236041DB}"/>
                </a:ext>
              </a:extLst>
            </p:cNvPr>
            <p:cNvSpPr/>
            <p:nvPr/>
          </p:nvSpPr>
          <p:spPr>
            <a:xfrm>
              <a:off x="8070173" y="4148619"/>
              <a:ext cx="392957" cy="414398"/>
            </a:xfrm>
            <a:prstGeom prst="ellipse">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sp>
          <p:nvSpPr>
            <p:cNvPr id="15" name="Plus 14">
              <a:extLst>
                <a:ext uri="{FF2B5EF4-FFF2-40B4-BE49-F238E27FC236}">
                  <a16:creationId xmlns:a16="http://schemas.microsoft.com/office/drawing/2014/main" id="{072B745B-30DD-24E2-6AF8-A3A371F237E9}"/>
                </a:ext>
              </a:extLst>
            </p:cNvPr>
            <p:cNvSpPr/>
            <p:nvPr/>
          </p:nvSpPr>
          <p:spPr>
            <a:xfrm>
              <a:off x="8119917" y="4233527"/>
              <a:ext cx="303800" cy="249763"/>
            </a:xfrm>
            <a:prstGeom prst="mathPlus">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grpSp>
      <p:grpSp>
        <p:nvGrpSpPr>
          <p:cNvPr id="30" name="Group 29">
            <a:extLst>
              <a:ext uri="{FF2B5EF4-FFF2-40B4-BE49-F238E27FC236}">
                <a16:creationId xmlns:a16="http://schemas.microsoft.com/office/drawing/2014/main" id="{457344C8-3DD1-8150-5768-4AC9D266B74C}"/>
              </a:ext>
            </a:extLst>
          </p:cNvPr>
          <p:cNvGrpSpPr/>
          <p:nvPr/>
        </p:nvGrpSpPr>
        <p:grpSpPr>
          <a:xfrm>
            <a:off x="7671529" y="2058251"/>
            <a:ext cx="298803" cy="1231105"/>
            <a:chOff x="4749863" y="2067220"/>
            <a:chExt cx="298803" cy="1231105"/>
          </a:xfrm>
        </p:grpSpPr>
        <p:sp>
          <p:nvSpPr>
            <p:cNvPr id="31" name="Right Arrow 30">
              <a:extLst>
                <a:ext uri="{FF2B5EF4-FFF2-40B4-BE49-F238E27FC236}">
                  <a16:creationId xmlns:a16="http://schemas.microsoft.com/office/drawing/2014/main" id="{8745D53F-A989-3623-240D-8D4BEF2B87DB}"/>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Right Arrow 31">
              <a:extLst>
                <a:ext uri="{FF2B5EF4-FFF2-40B4-BE49-F238E27FC236}">
                  <a16:creationId xmlns:a16="http://schemas.microsoft.com/office/drawing/2014/main" id="{8F39AB80-1344-D177-C991-1F955EAF489B}"/>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Right Arrow 33">
              <a:extLst>
                <a:ext uri="{FF2B5EF4-FFF2-40B4-BE49-F238E27FC236}">
                  <a16:creationId xmlns:a16="http://schemas.microsoft.com/office/drawing/2014/main" id="{A44CE71B-71E5-D864-A713-76CE4E879199}"/>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9CB25FB9-FE4F-31D9-D8A2-DCCFB80BA09B}"/>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C37B0068-65A8-001D-67C4-5C06DAF3858C}"/>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7" name="Oval 56">
              <a:extLst>
                <a:ext uri="{FF2B5EF4-FFF2-40B4-BE49-F238E27FC236}">
                  <a16:creationId xmlns:a16="http://schemas.microsoft.com/office/drawing/2014/main" id="{DCA5DB09-C50D-5FF2-AAFE-D3543F914A48}"/>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Rectangle 1">
            <a:extLst>
              <a:ext uri="{FF2B5EF4-FFF2-40B4-BE49-F238E27FC236}">
                <a16:creationId xmlns:a16="http://schemas.microsoft.com/office/drawing/2014/main" id="{698C409B-0CB1-9DE8-A463-40814CE9A5FE}"/>
              </a:ext>
            </a:extLst>
          </p:cNvPr>
          <p:cNvSpPr/>
          <p:nvPr/>
        </p:nvSpPr>
        <p:spPr>
          <a:xfrm rot="16200000">
            <a:off x="5669666" y="2476699"/>
            <a:ext cx="1633934" cy="414393"/>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Abadi MT Condensed Light" panose="020B0306030101010103" pitchFamily="34" charset="77"/>
              </a:rPr>
              <a:t>AGCN Unit </a:t>
            </a:r>
          </a:p>
          <a:p>
            <a:pPr algn="ctr"/>
            <a:r>
              <a:rPr lang="en-US" sz="1200" i="1" dirty="0">
                <a:latin typeface="Abadi MT Condensed Light" panose="020B0306030101010103" pitchFamily="34" charset="77"/>
              </a:rPr>
              <a:t>(Cheb Conv/GCN Conv)</a:t>
            </a:r>
          </a:p>
        </p:txBody>
      </p:sp>
      <p:sp>
        <p:nvSpPr>
          <p:cNvPr id="16" name="Oval 15">
            <a:extLst>
              <a:ext uri="{FF2B5EF4-FFF2-40B4-BE49-F238E27FC236}">
                <a16:creationId xmlns:a16="http://schemas.microsoft.com/office/drawing/2014/main" id="{DCFB7712-4882-CE5F-DEA1-35545C72F3D1}"/>
              </a:ext>
            </a:extLst>
          </p:cNvPr>
          <p:cNvSpPr/>
          <p:nvPr/>
        </p:nvSpPr>
        <p:spPr>
          <a:xfrm>
            <a:off x="5566271" y="2698354"/>
            <a:ext cx="111075" cy="106001"/>
          </a:xfrm>
          <a:prstGeom prst="ellipse">
            <a:avLst/>
          </a:prstGeom>
          <a:solidFill>
            <a:schemeClr val="accent1">
              <a:lumMod val="60000"/>
              <a:lumOff val="4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7D6F37-D805-A02F-942A-4B9125E92D3C}"/>
              </a:ext>
            </a:extLst>
          </p:cNvPr>
          <p:cNvSpPr/>
          <p:nvPr/>
        </p:nvSpPr>
        <p:spPr>
          <a:xfrm>
            <a:off x="5782190" y="2689985"/>
            <a:ext cx="111075" cy="106001"/>
          </a:xfrm>
          <a:prstGeom prst="ellipse">
            <a:avLst/>
          </a:prstGeom>
          <a:solidFill>
            <a:schemeClr val="accent1">
              <a:lumMod val="60000"/>
              <a:lumOff val="4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72B83EA-0307-C25C-81D4-F4D76DB872B4}"/>
              </a:ext>
            </a:extLst>
          </p:cNvPr>
          <p:cNvSpPr/>
          <p:nvPr/>
        </p:nvSpPr>
        <p:spPr>
          <a:xfrm>
            <a:off x="5975936" y="2689985"/>
            <a:ext cx="111075" cy="106001"/>
          </a:xfrm>
          <a:prstGeom prst="ellipse">
            <a:avLst/>
          </a:prstGeom>
          <a:solidFill>
            <a:schemeClr val="accent1">
              <a:lumMod val="60000"/>
              <a:lumOff val="4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Brace 19">
            <a:extLst>
              <a:ext uri="{FF2B5EF4-FFF2-40B4-BE49-F238E27FC236}">
                <a16:creationId xmlns:a16="http://schemas.microsoft.com/office/drawing/2014/main" id="{BADB28EF-EA3F-0804-B29C-E2423F361294}"/>
              </a:ext>
            </a:extLst>
          </p:cNvPr>
          <p:cNvSpPr/>
          <p:nvPr/>
        </p:nvSpPr>
        <p:spPr>
          <a:xfrm rot="5400000">
            <a:off x="5876756" y="3006873"/>
            <a:ext cx="182915" cy="15333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89C36A7F-DECD-3E2F-E405-65CD4B26FB31}"/>
              </a:ext>
            </a:extLst>
          </p:cNvPr>
          <p:cNvSpPr txBox="1"/>
          <p:nvPr/>
        </p:nvSpPr>
        <p:spPr>
          <a:xfrm>
            <a:off x="5584629" y="3893607"/>
            <a:ext cx="991283" cy="276999"/>
          </a:xfrm>
          <a:prstGeom prst="rect">
            <a:avLst/>
          </a:prstGeom>
          <a:noFill/>
        </p:spPr>
        <p:txBody>
          <a:bodyPr wrap="square" rtlCol="0">
            <a:spAutoFit/>
          </a:bodyPr>
          <a:lstStyle/>
          <a:p>
            <a:r>
              <a:rPr lang="en-US" sz="1200" i="1" dirty="0"/>
              <a:t>n = 7 layers</a:t>
            </a:r>
          </a:p>
        </p:txBody>
      </p:sp>
      <p:sp>
        <p:nvSpPr>
          <p:cNvPr id="25" name="Right Arrow 24">
            <a:extLst>
              <a:ext uri="{FF2B5EF4-FFF2-40B4-BE49-F238E27FC236}">
                <a16:creationId xmlns:a16="http://schemas.microsoft.com/office/drawing/2014/main" id="{9A8B2F64-C279-EABB-6F89-05A414CA11A0}"/>
              </a:ext>
            </a:extLst>
          </p:cNvPr>
          <p:cNvSpPr/>
          <p:nvPr/>
        </p:nvSpPr>
        <p:spPr>
          <a:xfrm rot="5400000">
            <a:off x="8588542" y="3482663"/>
            <a:ext cx="874472" cy="12244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8" name="Rectangle 57">
            <a:extLst>
              <a:ext uri="{FF2B5EF4-FFF2-40B4-BE49-F238E27FC236}">
                <a16:creationId xmlns:a16="http://schemas.microsoft.com/office/drawing/2014/main" id="{9EAAB982-C512-1AA8-BD65-DB529578CC89}"/>
              </a:ext>
            </a:extLst>
          </p:cNvPr>
          <p:cNvSpPr/>
          <p:nvPr/>
        </p:nvSpPr>
        <p:spPr>
          <a:xfrm>
            <a:off x="8295465" y="4131429"/>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GSOM</a:t>
            </a:r>
          </a:p>
          <a:p>
            <a:pPr algn="ctr"/>
            <a:r>
              <a:rPr lang="en-US" sz="1400" b="1" i="1" dirty="0">
                <a:latin typeface="Abadi MT Condensed Light" panose="020B0306030101010103" pitchFamily="34" charset="77"/>
              </a:rPr>
              <a:t>(Unsupervised)</a:t>
            </a:r>
          </a:p>
        </p:txBody>
      </p:sp>
      <p:pic>
        <p:nvPicPr>
          <p:cNvPr id="60" name="Picture 59" descr="Chart, scatter chart&#10;&#10;Description automatically generated">
            <a:extLst>
              <a:ext uri="{FF2B5EF4-FFF2-40B4-BE49-F238E27FC236}">
                <a16:creationId xmlns:a16="http://schemas.microsoft.com/office/drawing/2014/main" id="{859A99BF-C08E-835E-9EE0-E39B3ADE6F91}"/>
              </a:ext>
            </a:extLst>
          </p:cNvPr>
          <p:cNvPicPr>
            <a:picLocks noChangeAspect="1"/>
          </p:cNvPicPr>
          <p:nvPr/>
        </p:nvPicPr>
        <p:blipFill>
          <a:blip r:embed="rId13"/>
          <a:stretch>
            <a:fillRect/>
          </a:stretch>
        </p:blipFill>
        <p:spPr>
          <a:xfrm>
            <a:off x="7955765" y="5234856"/>
            <a:ext cx="2117300" cy="1587975"/>
          </a:xfrm>
          <a:prstGeom prst="rect">
            <a:avLst/>
          </a:prstGeom>
        </p:spPr>
      </p:pic>
      <p:sp>
        <p:nvSpPr>
          <p:cNvPr id="19" name="Right Arrow 18">
            <a:extLst>
              <a:ext uri="{FF2B5EF4-FFF2-40B4-BE49-F238E27FC236}">
                <a16:creationId xmlns:a16="http://schemas.microsoft.com/office/drawing/2014/main" id="{241D8DE2-6D8E-4DAE-DE13-1E4ABD8165EF}"/>
              </a:ext>
            </a:extLst>
          </p:cNvPr>
          <p:cNvSpPr/>
          <p:nvPr/>
        </p:nvSpPr>
        <p:spPr>
          <a:xfrm rot="5400000">
            <a:off x="8835870" y="5042277"/>
            <a:ext cx="400049" cy="97052"/>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TextBox 27">
            <a:extLst>
              <a:ext uri="{FF2B5EF4-FFF2-40B4-BE49-F238E27FC236}">
                <a16:creationId xmlns:a16="http://schemas.microsoft.com/office/drawing/2014/main" id="{E75EA179-B348-AD26-F273-B6DD72D8853A}"/>
              </a:ext>
            </a:extLst>
          </p:cNvPr>
          <p:cNvSpPr txBox="1"/>
          <p:nvPr/>
        </p:nvSpPr>
        <p:spPr>
          <a:xfrm>
            <a:off x="4858673" y="4641955"/>
            <a:ext cx="1206292" cy="369332"/>
          </a:xfrm>
          <a:prstGeom prst="rect">
            <a:avLst/>
          </a:prstGeom>
          <a:noFill/>
        </p:spPr>
        <p:txBody>
          <a:bodyPr wrap="none" rtlCol="0">
            <a:spAutoFit/>
          </a:bodyPr>
          <a:lstStyle/>
          <a:p>
            <a:r>
              <a:rPr lang="en-US" dirty="0">
                <a:latin typeface="Abadi MT Condensed Light" panose="020B0306030101010103" pitchFamily="34" charset="77"/>
              </a:rPr>
              <a:t>RGB Modality</a:t>
            </a:r>
          </a:p>
        </p:txBody>
      </p:sp>
      <p:sp>
        <p:nvSpPr>
          <p:cNvPr id="59" name="Rectangle 58">
            <a:extLst>
              <a:ext uri="{FF2B5EF4-FFF2-40B4-BE49-F238E27FC236}">
                <a16:creationId xmlns:a16="http://schemas.microsoft.com/office/drawing/2014/main" id="{7239D41B-3228-F538-776B-7E9784FE05F2}"/>
              </a:ext>
            </a:extLst>
          </p:cNvPr>
          <p:cNvSpPr/>
          <p:nvPr/>
        </p:nvSpPr>
        <p:spPr>
          <a:xfrm>
            <a:off x="3790128" y="5372178"/>
            <a:ext cx="3105054" cy="585885"/>
          </a:xfrm>
          <a:prstGeom prst="rect">
            <a:avLst/>
          </a:prstGeom>
          <a:solidFill>
            <a:schemeClr val="accent1">
              <a:lumMod val="20000"/>
              <a:lumOff val="80000"/>
              <a:alpha val="20011"/>
            </a:schemeClr>
          </a:solidFill>
          <a:ln>
            <a:solidFill>
              <a:schemeClr val="accent1">
                <a:lumMod val="75000"/>
                <a:alpha val="25261"/>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5" name="TextBox 64">
            <a:extLst>
              <a:ext uri="{FF2B5EF4-FFF2-40B4-BE49-F238E27FC236}">
                <a16:creationId xmlns:a16="http://schemas.microsoft.com/office/drawing/2014/main" id="{27160E5B-4B4D-C270-FC32-6173373DABD6}"/>
              </a:ext>
            </a:extLst>
          </p:cNvPr>
          <p:cNvSpPr txBox="1"/>
          <p:nvPr/>
        </p:nvSpPr>
        <p:spPr>
          <a:xfrm>
            <a:off x="4594820" y="5471407"/>
            <a:ext cx="1692899" cy="369332"/>
          </a:xfrm>
          <a:prstGeom prst="rect">
            <a:avLst/>
          </a:prstGeom>
          <a:noFill/>
        </p:spPr>
        <p:txBody>
          <a:bodyPr wrap="none" rtlCol="0">
            <a:spAutoFit/>
          </a:bodyPr>
          <a:lstStyle/>
          <a:p>
            <a:r>
              <a:rPr lang="en-US" dirty="0">
                <a:latin typeface="Abadi MT Condensed Light" panose="020B0306030101010103" pitchFamily="34" charset="77"/>
              </a:rPr>
              <a:t>Accelerometer data</a:t>
            </a:r>
          </a:p>
        </p:txBody>
      </p:sp>
      <p:sp>
        <p:nvSpPr>
          <p:cNvPr id="66" name="Rectangle 65">
            <a:extLst>
              <a:ext uri="{FF2B5EF4-FFF2-40B4-BE49-F238E27FC236}">
                <a16:creationId xmlns:a16="http://schemas.microsoft.com/office/drawing/2014/main" id="{A27C537E-4065-A55A-DB57-F1C1A8536FC3}"/>
              </a:ext>
            </a:extLst>
          </p:cNvPr>
          <p:cNvSpPr/>
          <p:nvPr/>
        </p:nvSpPr>
        <p:spPr>
          <a:xfrm>
            <a:off x="3790128" y="6234845"/>
            <a:ext cx="3105054" cy="585885"/>
          </a:xfrm>
          <a:prstGeom prst="rect">
            <a:avLst/>
          </a:prstGeom>
          <a:solidFill>
            <a:schemeClr val="accent1">
              <a:lumMod val="20000"/>
              <a:lumOff val="80000"/>
              <a:alpha val="20011"/>
            </a:schemeClr>
          </a:solidFill>
          <a:ln>
            <a:solidFill>
              <a:schemeClr val="accent1">
                <a:lumMod val="75000"/>
                <a:alpha val="25261"/>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7" name="TextBox 66">
            <a:extLst>
              <a:ext uri="{FF2B5EF4-FFF2-40B4-BE49-F238E27FC236}">
                <a16:creationId xmlns:a16="http://schemas.microsoft.com/office/drawing/2014/main" id="{2ADD3ECD-C741-05EE-66F9-F51BF594A8CE}"/>
              </a:ext>
            </a:extLst>
          </p:cNvPr>
          <p:cNvSpPr txBox="1"/>
          <p:nvPr/>
        </p:nvSpPr>
        <p:spPr>
          <a:xfrm>
            <a:off x="4645369" y="6375361"/>
            <a:ext cx="1305294" cy="369332"/>
          </a:xfrm>
          <a:prstGeom prst="rect">
            <a:avLst/>
          </a:prstGeom>
          <a:noFill/>
        </p:spPr>
        <p:txBody>
          <a:bodyPr wrap="none" rtlCol="0">
            <a:spAutoFit/>
          </a:bodyPr>
          <a:lstStyle/>
          <a:p>
            <a:r>
              <a:rPr lang="en-US" dirty="0">
                <a:latin typeface="Abadi MT Condensed Light" panose="020B0306030101010103" pitchFamily="34" charset="77"/>
              </a:rPr>
              <a:t>Depth info etc.</a:t>
            </a:r>
          </a:p>
        </p:txBody>
      </p:sp>
    </p:spTree>
    <p:extLst>
      <p:ext uri="{BB962C8B-B14F-4D97-AF65-F5344CB8AC3E}">
        <p14:creationId xmlns:p14="http://schemas.microsoft.com/office/powerpoint/2010/main" val="15432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0"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1"/>
                </p:tgtEl>
              </p:cMediaNode>
            </p:video>
            <p:seq concurrent="1" nextAc="seek">
              <p:cTn id="8" restart="whenNotActive" fill="hold" evtFilter="cancelBubble" nodeType="interactiveSeq">
                <p:stCondLst>
                  <p:cond evt="onClick" delay="0">
                    <p:tgtEl>
                      <p:spTgt spid="8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1"/>
                                        </p:tgtEl>
                                      </p:cBhvr>
                                    </p:cmd>
                                  </p:childTnLst>
                                </p:cTn>
                              </p:par>
                            </p:childTnLst>
                          </p:cTn>
                        </p:par>
                      </p:childTnLst>
                    </p:cTn>
                  </p:par>
                </p:childTnLst>
              </p:cTn>
              <p:nextCondLst>
                <p:cond evt="onClick" delay="0">
                  <p:tgtEl>
                    <p:spTgt spid="81"/>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Novelty: Why this model? </a:t>
            </a:r>
          </a:p>
        </p:txBody>
      </p:sp>
      <p:sp>
        <p:nvSpPr>
          <p:cNvPr id="9" name="TextBox 8">
            <a:extLst>
              <a:ext uri="{FF2B5EF4-FFF2-40B4-BE49-F238E27FC236}">
                <a16:creationId xmlns:a16="http://schemas.microsoft.com/office/drawing/2014/main" id="{16B8997D-0F95-F7C1-DCAA-F581ACC4E4E5}"/>
              </a:ext>
            </a:extLst>
          </p:cNvPr>
          <p:cNvSpPr txBox="1"/>
          <p:nvPr/>
        </p:nvSpPr>
        <p:spPr>
          <a:xfrm>
            <a:off x="400593" y="1905506"/>
            <a:ext cx="11390813"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pitchFamily="2" charset="2"/>
              <a:buChar char="v"/>
            </a:pPr>
            <a:r>
              <a:rPr lang="en-GB" sz="2400" dirty="0"/>
              <a:t>Spatial and temporal aspects are handled separately in different components</a:t>
            </a:r>
          </a:p>
          <a:p>
            <a:r>
              <a:rPr lang="en-GB" sz="2400" dirty="0"/>
              <a:t>		       </a:t>
            </a:r>
          </a:p>
          <a:p>
            <a:pPr marL="342900" indent="-342900">
              <a:buFont typeface="Wingdings" pitchFamily="2" charset="2"/>
              <a:buChar char="v"/>
            </a:pPr>
            <a:r>
              <a:rPr lang="en-GB" sz="2400" dirty="0"/>
              <a:t>The proposed architecture allows the fusing of different modalities of data with a similar frequency</a:t>
            </a:r>
          </a:p>
          <a:p>
            <a:endParaRPr lang="en-GB" sz="2400" dirty="0"/>
          </a:p>
          <a:p>
            <a:pPr marL="800100" lvl="1" indent="-342900">
              <a:buFont typeface="Wingdings" pitchFamily="2" charset="2"/>
              <a:buChar char="v"/>
            </a:pPr>
            <a:r>
              <a:rPr lang="en-GB" sz="2400" dirty="0"/>
              <a:t>Accelerometer data</a:t>
            </a:r>
          </a:p>
          <a:p>
            <a:pPr marL="342900" indent="-342900">
              <a:buFont typeface="Wingdings" pitchFamily="2" charset="2"/>
              <a:buChar char="v"/>
            </a:pPr>
            <a:endParaRPr lang="en-GB" sz="2400" dirty="0"/>
          </a:p>
          <a:p>
            <a:endParaRPr lang="en-GB" sz="2400" dirty="0"/>
          </a:p>
        </p:txBody>
      </p:sp>
    </p:spTree>
    <p:extLst>
      <p:ext uri="{BB962C8B-B14F-4D97-AF65-F5344CB8AC3E}">
        <p14:creationId xmlns:p14="http://schemas.microsoft.com/office/powerpoint/2010/main" val="3092407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Concept of Adaptive GCN</a:t>
            </a:r>
          </a:p>
        </p:txBody>
      </p:sp>
      <p:sp>
        <p:nvSpPr>
          <p:cNvPr id="9" name="TextBox 8">
            <a:extLst>
              <a:ext uri="{FF2B5EF4-FFF2-40B4-BE49-F238E27FC236}">
                <a16:creationId xmlns:a16="http://schemas.microsoft.com/office/drawing/2014/main" id="{16B8997D-0F95-F7C1-DCAA-F581ACC4E4E5}"/>
              </a:ext>
            </a:extLst>
          </p:cNvPr>
          <p:cNvSpPr txBox="1"/>
          <p:nvPr/>
        </p:nvSpPr>
        <p:spPr>
          <a:xfrm>
            <a:off x="339634" y="1239300"/>
            <a:ext cx="1139081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pitchFamily="2" charset="2"/>
              <a:buChar char="v"/>
            </a:pPr>
            <a:r>
              <a:rPr lang="en-GB" sz="2400" dirty="0"/>
              <a:t>Adjacency metric is dynamic and changes depending on the data</a:t>
            </a:r>
          </a:p>
          <a:p>
            <a:pPr marL="342900" indent="-342900">
              <a:buFont typeface="Wingdings" pitchFamily="2" charset="2"/>
              <a:buChar char="v"/>
            </a:pPr>
            <a:endParaRPr lang="en-GB" sz="2400" dirty="0"/>
          </a:p>
        </p:txBody>
      </p:sp>
      <p:pic>
        <p:nvPicPr>
          <p:cNvPr id="5" name="Picture 4" descr="A diagram of a block diagram&#10;&#10;Description automatically generated">
            <a:extLst>
              <a:ext uri="{FF2B5EF4-FFF2-40B4-BE49-F238E27FC236}">
                <a16:creationId xmlns:a16="http://schemas.microsoft.com/office/drawing/2014/main" id="{15A763C7-8A5F-82DA-9475-33DDB1956651}"/>
              </a:ext>
            </a:extLst>
          </p:cNvPr>
          <p:cNvPicPr>
            <a:picLocks noChangeAspect="1"/>
          </p:cNvPicPr>
          <p:nvPr/>
        </p:nvPicPr>
        <p:blipFill>
          <a:blip r:embed="rId3"/>
          <a:stretch>
            <a:fillRect/>
          </a:stretch>
        </p:blipFill>
        <p:spPr>
          <a:xfrm>
            <a:off x="0" y="1654798"/>
            <a:ext cx="5268868" cy="4715329"/>
          </a:xfrm>
          <a:prstGeom prst="rect">
            <a:avLst/>
          </a:prstGeom>
        </p:spPr>
      </p:pic>
      <p:pic>
        <p:nvPicPr>
          <p:cNvPr id="7" name="Picture 6" descr="A close up of text&#10;&#10;Description automatically generated">
            <a:extLst>
              <a:ext uri="{FF2B5EF4-FFF2-40B4-BE49-F238E27FC236}">
                <a16:creationId xmlns:a16="http://schemas.microsoft.com/office/drawing/2014/main" id="{8EA72D55-5D18-43BC-A6E5-2154BAA1D074}"/>
              </a:ext>
            </a:extLst>
          </p:cNvPr>
          <p:cNvPicPr>
            <a:picLocks noChangeAspect="1"/>
          </p:cNvPicPr>
          <p:nvPr/>
        </p:nvPicPr>
        <p:blipFill>
          <a:blip r:embed="rId4"/>
          <a:stretch>
            <a:fillRect/>
          </a:stretch>
        </p:blipFill>
        <p:spPr>
          <a:xfrm>
            <a:off x="5534988" y="5397427"/>
            <a:ext cx="3187700" cy="1219200"/>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5E7C60A6-736F-BE63-08AC-B620FBC5F9C1}"/>
              </a:ext>
            </a:extLst>
          </p:cNvPr>
          <p:cNvPicPr>
            <a:picLocks noChangeAspect="1"/>
          </p:cNvPicPr>
          <p:nvPr/>
        </p:nvPicPr>
        <p:blipFill>
          <a:blip r:embed="rId5"/>
          <a:stretch>
            <a:fillRect/>
          </a:stretch>
        </p:blipFill>
        <p:spPr>
          <a:xfrm>
            <a:off x="6230803" y="2303030"/>
            <a:ext cx="4680264" cy="1077879"/>
          </a:xfrm>
          <a:prstGeom prst="rect">
            <a:avLst/>
          </a:prstGeom>
        </p:spPr>
      </p:pic>
    </p:spTree>
    <p:extLst>
      <p:ext uri="{BB962C8B-B14F-4D97-AF65-F5344CB8AC3E}">
        <p14:creationId xmlns:p14="http://schemas.microsoft.com/office/powerpoint/2010/main" val="3599500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AABBBFE-8D7F-7A50-3E03-5347C0A35C4A}"/>
              </a:ext>
            </a:extLst>
          </p:cNvPr>
          <p:cNvGraphicFramePr>
            <a:graphicFrameLocks noGrp="1"/>
          </p:cNvGraphicFramePr>
          <p:nvPr>
            <p:extLst>
              <p:ext uri="{D42A27DB-BD31-4B8C-83A1-F6EECF244321}">
                <p14:modId xmlns:p14="http://schemas.microsoft.com/office/powerpoint/2010/main" val="2561083469"/>
              </p:ext>
            </p:extLst>
          </p:nvPr>
        </p:nvGraphicFramePr>
        <p:xfrm>
          <a:off x="1122679" y="757645"/>
          <a:ext cx="9946641" cy="4461688"/>
        </p:xfrm>
        <a:graphic>
          <a:graphicData uri="http://schemas.openxmlformats.org/drawingml/2006/table">
            <a:tbl>
              <a:tblPr firstRow="1" bandRow="1">
                <a:tableStyleId>{7DF18680-E054-41AD-8BC1-D1AEF772440D}</a:tableStyleId>
              </a:tblPr>
              <a:tblGrid>
                <a:gridCol w="1457476">
                  <a:extLst>
                    <a:ext uri="{9D8B030D-6E8A-4147-A177-3AD203B41FA5}">
                      <a16:colId xmlns:a16="http://schemas.microsoft.com/office/drawing/2014/main" val="3689105990"/>
                    </a:ext>
                  </a:extLst>
                </a:gridCol>
                <a:gridCol w="1457476">
                  <a:extLst>
                    <a:ext uri="{9D8B030D-6E8A-4147-A177-3AD203B41FA5}">
                      <a16:colId xmlns:a16="http://schemas.microsoft.com/office/drawing/2014/main" val="3460820511"/>
                    </a:ext>
                  </a:extLst>
                </a:gridCol>
                <a:gridCol w="1978525">
                  <a:extLst>
                    <a:ext uri="{9D8B030D-6E8A-4147-A177-3AD203B41FA5}">
                      <a16:colId xmlns:a16="http://schemas.microsoft.com/office/drawing/2014/main" val="655284489"/>
                    </a:ext>
                  </a:extLst>
                </a:gridCol>
                <a:gridCol w="1803626">
                  <a:extLst>
                    <a:ext uri="{9D8B030D-6E8A-4147-A177-3AD203B41FA5}">
                      <a16:colId xmlns:a16="http://schemas.microsoft.com/office/drawing/2014/main" val="3561089013"/>
                    </a:ext>
                  </a:extLst>
                </a:gridCol>
                <a:gridCol w="1695058">
                  <a:extLst>
                    <a:ext uri="{9D8B030D-6E8A-4147-A177-3AD203B41FA5}">
                      <a16:colId xmlns:a16="http://schemas.microsoft.com/office/drawing/2014/main" val="3526204782"/>
                    </a:ext>
                  </a:extLst>
                </a:gridCol>
                <a:gridCol w="1554480">
                  <a:extLst>
                    <a:ext uri="{9D8B030D-6E8A-4147-A177-3AD203B41FA5}">
                      <a16:colId xmlns:a16="http://schemas.microsoft.com/office/drawing/2014/main" val="325661822"/>
                    </a:ext>
                  </a:extLst>
                </a:gridCol>
              </a:tblGrid>
              <a:tr h="374831">
                <a:tc>
                  <a:txBody>
                    <a:bodyPr/>
                    <a:lstStyle/>
                    <a:p>
                      <a:endParaRPr lang="en-US" dirty="0"/>
                    </a:p>
                  </a:txBody>
                  <a:tcPr/>
                </a:tc>
                <a:tc>
                  <a:txBody>
                    <a:bodyPr/>
                    <a:lstStyle/>
                    <a:p>
                      <a:endParaRPr lang="en-US" dirty="0"/>
                    </a:p>
                  </a:txBody>
                  <a:tcPr/>
                </a:tc>
                <a:tc>
                  <a:txBody>
                    <a:bodyPr/>
                    <a:lstStyle/>
                    <a:p>
                      <a:r>
                        <a:rPr lang="en-US" dirty="0"/>
                        <a:t>AGCN Model</a:t>
                      </a:r>
                    </a:p>
                  </a:txBody>
                  <a:tcPr/>
                </a:tc>
                <a:tc>
                  <a:txBody>
                    <a:bodyPr/>
                    <a:lstStyle/>
                    <a:p>
                      <a:r>
                        <a:rPr lang="en-US" dirty="0"/>
                        <a:t>AGCN model </a:t>
                      </a:r>
                    </a:p>
                    <a:p>
                      <a:r>
                        <a:rPr lang="en-US" dirty="0"/>
                        <a:t>(without temporal convolution)</a:t>
                      </a:r>
                    </a:p>
                  </a:txBody>
                  <a:tcPr/>
                </a:tc>
                <a:tc>
                  <a:txBody>
                    <a:bodyPr/>
                    <a:lstStyle/>
                    <a:p>
                      <a:r>
                        <a:rPr lang="en-US" dirty="0"/>
                        <a:t>GCN + LSTM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GCN + RGB + LSTM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Proposed Architecture</a:t>
                      </a:r>
                    </a:p>
                    <a:p>
                      <a:endParaRPr lang="en-US" dirty="0"/>
                    </a:p>
                  </a:txBody>
                  <a:tcPr/>
                </a:tc>
                <a:extLst>
                  <a:ext uri="{0D108BD9-81ED-4DB2-BD59-A6C34878D82A}">
                    <a16:rowId xmlns:a16="http://schemas.microsoft.com/office/drawing/2014/main" val="1599301078"/>
                  </a:ext>
                </a:extLst>
              </a:tr>
              <a:tr h="374831">
                <a:tc rowSpan="2">
                  <a:txBody>
                    <a:bodyPr/>
                    <a:lstStyle/>
                    <a:p>
                      <a:r>
                        <a:rPr lang="en-US" dirty="0"/>
                        <a:t>Epoch 1</a:t>
                      </a:r>
                    </a:p>
                  </a:txBody>
                  <a:tcPr/>
                </a:tc>
                <a:tc>
                  <a:txBody>
                    <a:bodyPr/>
                    <a:lstStyle/>
                    <a:p>
                      <a:r>
                        <a:rPr lang="en-US" dirty="0"/>
                        <a:t>Top 1</a:t>
                      </a:r>
                    </a:p>
                  </a:txBody>
                  <a:tcPr/>
                </a:tc>
                <a:tc>
                  <a:txBody>
                    <a:bodyPr/>
                    <a:lstStyle/>
                    <a:p>
                      <a:r>
                        <a:rPr lang="en-US" dirty="0"/>
                        <a:t>30.13</a:t>
                      </a:r>
                    </a:p>
                  </a:txBody>
                  <a:tcPr/>
                </a:tc>
                <a:tc>
                  <a:txBody>
                    <a:bodyPr/>
                    <a:lstStyle/>
                    <a:p>
                      <a:r>
                        <a:rPr lang="en-US" dirty="0"/>
                        <a:t>33.26</a:t>
                      </a:r>
                    </a:p>
                  </a:txBody>
                  <a:tcPr/>
                </a:tc>
                <a:tc>
                  <a:txBody>
                    <a:bodyPr/>
                    <a:lstStyle/>
                    <a:p>
                      <a:r>
                        <a:rPr lang="en-US" dirty="0"/>
                        <a:t>22.77</a:t>
                      </a:r>
                    </a:p>
                  </a:txBody>
                  <a:tcPr/>
                </a:tc>
                <a:tc>
                  <a:txBody>
                    <a:bodyPr/>
                    <a:lstStyle/>
                    <a:p>
                      <a:r>
                        <a:rPr lang="en-US" dirty="0"/>
                        <a:t>22.7</a:t>
                      </a:r>
                    </a:p>
                  </a:txBody>
                  <a:tcPr/>
                </a:tc>
                <a:extLst>
                  <a:ext uri="{0D108BD9-81ED-4DB2-BD59-A6C34878D82A}">
                    <a16:rowId xmlns:a16="http://schemas.microsoft.com/office/drawing/2014/main" val="2006039351"/>
                  </a:ext>
                </a:extLst>
              </a:tr>
              <a:tr h="374831">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Top 5</a:t>
                      </a:r>
                    </a:p>
                  </a:txBody>
                  <a:tcPr/>
                </a:tc>
                <a:tc>
                  <a:txBody>
                    <a:bodyPr/>
                    <a:lstStyle/>
                    <a:p>
                      <a:r>
                        <a:rPr lang="en-US" dirty="0"/>
                        <a:t>67.27</a:t>
                      </a:r>
                    </a:p>
                  </a:txBody>
                  <a:tcPr/>
                </a:tc>
                <a:tc>
                  <a:txBody>
                    <a:bodyPr/>
                    <a:lstStyle/>
                    <a:p>
                      <a:r>
                        <a:rPr lang="en-US" dirty="0"/>
                        <a:t>71.89</a:t>
                      </a:r>
                    </a:p>
                  </a:txBody>
                  <a:tcPr/>
                </a:tc>
                <a:tc>
                  <a:txBody>
                    <a:bodyPr/>
                    <a:lstStyle/>
                    <a:p>
                      <a:r>
                        <a:rPr lang="en-US" dirty="0"/>
                        <a:t>56.58</a:t>
                      </a:r>
                    </a:p>
                  </a:txBody>
                  <a:tcPr/>
                </a:tc>
                <a:tc>
                  <a:txBody>
                    <a:bodyPr/>
                    <a:lstStyle/>
                    <a:p>
                      <a:r>
                        <a:rPr lang="en-US" dirty="0"/>
                        <a:t>56.58</a:t>
                      </a:r>
                    </a:p>
                  </a:txBody>
                  <a:tcPr/>
                </a:tc>
                <a:extLst>
                  <a:ext uri="{0D108BD9-81ED-4DB2-BD59-A6C34878D82A}">
                    <a16:rowId xmlns:a16="http://schemas.microsoft.com/office/drawing/2014/main" val="1896737617"/>
                  </a:ext>
                </a:extLst>
              </a:tr>
              <a:tr h="374831">
                <a:tc rowSpan="2">
                  <a:txBody>
                    <a:bodyPr/>
                    <a:lstStyle/>
                    <a:p>
                      <a:r>
                        <a:rPr lang="en-US" dirty="0"/>
                        <a:t>Epoch 2</a:t>
                      </a:r>
                    </a:p>
                  </a:txBody>
                  <a:tcPr/>
                </a:tc>
                <a:tc>
                  <a:txBody>
                    <a:bodyPr/>
                    <a:lstStyle/>
                    <a:p>
                      <a:r>
                        <a:rPr lang="en-US" dirty="0"/>
                        <a:t>Top 1</a:t>
                      </a:r>
                    </a:p>
                  </a:txBody>
                  <a:tcPr/>
                </a:tc>
                <a:tc>
                  <a:txBody>
                    <a:bodyPr/>
                    <a:lstStyle/>
                    <a:p>
                      <a:r>
                        <a:rPr lang="en-US" dirty="0"/>
                        <a:t>38.27</a:t>
                      </a:r>
                    </a:p>
                  </a:txBody>
                  <a:tcPr/>
                </a:tc>
                <a:tc>
                  <a:txBody>
                    <a:bodyPr/>
                    <a:lstStyle/>
                    <a:p>
                      <a:r>
                        <a:rPr lang="en-US" dirty="0"/>
                        <a:t>41.98</a:t>
                      </a:r>
                    </a:p>
                  </a:txBody>
                  <a:tcPr/>
                </a:tc>
                <a:tc>
                  <a:txBody>
                    <a:bodyPr/>
                    <a:lstStyle/>
                    <a:p>
                      <a:r>
                        <a:rPr lang="en-US" dirty="0"/>
                        <a:t>31.95</a:t>
                      </a:r>
                    </a:p>
                  </a:txBody>
                  <a:tcPr/>
                </a:tc>
                <a:tc>
                  <a:txBody>
                    <a:bodyPr/>
                    <a:lstStyle/>
                    <a:p>
                      <a:r>
                        <a:rPr lang="en-US" dirty="0"/>
                        <a:t>37.62</a:t>
                      </a:r>
                    </a:p>
                  </a:txBody>
                  <a:tcPr/>
                </a:tc>
                <a:extLst>
                  <a:ext uri="{0D108BD9-81ED-4DB2-BD59-A6C34878D82A}">
                    <a16:rowId xmlns:a16="http://schemas.microsoft.com/office/drawing/2014/main" val="1075422883"/>
                  </a:ext>
                </a:extLst>
              </a:tr>
              <a:tr h="374831">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Top 5</a:t>
                      </a:r>
                    </a:p>
                  </a:txBody>
                  <a:tcPr/>
                </a:tc>
                <a:tc>
                  <a:txBody>
                    <a:bodyPr/>
                    <a:lstStyle/>
                    <a:p>
                      <a:r>
                        <a:rPr lang="en-US" dirty="0"/>
                        <a:t>74.73</a:t>
                      </a:r>
                    </a:p>
                  </a:txBody>
                  <a:tcPr/>
                </a:tc>
                <a:tc>
                  <a:txBody>
                    <a:bodyPr/>
                    <a:lstStyle/>
                    <a:p>
                      <a:r>
                        <a:rPr lang="en-US" dirty="0"/>
                        <a:t>78.80</a:t>
                      </a:r>
                    </a:p>
                  </a:txBody>
                  <a:tcPr/>
                </a:tc>
                <a:tc>
                  <a:txBody>
                    <a:bodyPr/>
                    <a:lstStyle/>
                    <a:p>
                      <a:r>
                        <a:rPr lang="en-US" dirty="0"/>
                        <a:t>64.18</a:t>
                      </a:r>
                    </a:p>
                  </a:txBody>
                  <a:tcPr/>
                </a:tc>
                <a:tc>
                  <a:txBody>
                    <a:bodyPr/>
                    <a:lstStyle/>
                    <a:p>
                      <a:r>
                        <a:rPr lang="en-US" dirty="0"/>
                        <a:t>76.77</a:t>
                      </a:r>
                    </a:p>
                  </a:txBody>
                  <a:tcPr/>
                </a:tc>
                <a:extLst>
                  <a:ext uri="{0D108BD9-81ED-4DB2-BD59-A6C34878D82A}">
                    <a16:rowId xmlns:a16="http://schemas.microsoft.com/office/drawing/2014/main" val="1816230245"/>
                  </a:ext>
                </a:extLst>
              </a:tr>
              <a:tr h="374831">
                <a:tc rowSpan="2">
                  <a:txBody>
                    <a:bodyPr/>
                    <a:lstStyle/>
                    <a:p>
                      <a:r>
                        <a:rPr lang="en-US" dirty="0"/>
                        <a:t>Epoch 3</a:t>
                      </a:r>
                    </a:p>
                  </a:txBody>
                  <a:tcPr/>
                </a:tc>
                <a:tc>
                  <a:txBody>
                    <a:bodyPr/>
                    <a:lstStyle/>
                    <a:p>
                      <a:r>
                        <a:rPr lang="en-US" dirty="0"/>
                        <a:t>Top 1</a:t>
                      </a:r>
                    </a:p>
                  </a:txBody>
                  <a:tcPr/>
                </a:tc>
                <a:tc>
                  <a:txBody>
                    <a:bodyPr/>
                    <a:lstStyle/>
                    <a:p>
                      <a:r>
                        <a:rPr lang="en-US" dirty="0"/>
                        <a:t>42.70</a:t>
                      </a:r>
                    </a:p>
                  </a:txBody>
                  <a:tcPr/>
                </a:tc>
                <a:tc>
                  <a:txBody>
                    <a:bodyPr/>
                    <a:lstStyle/>
                    <a:p>
                      <a:endParaRPr lang="en-US"/>
                    </a:p>
                  </a:txBody>
                  <a:tcPr/>
                </a:tc>
                <a:tc>
                  <a:txBody>
                    <a:bodyPr/>
                    <a:lstStyle/>
                    <a:p>
                      <a:r>
                        <a:rPr lang="en-US" dirty="0"/>
                        <a:t>51.43</a:t>
                      </a:r>
                    </a:p>
                  </a:txBody>
                  <a:tcPr/>
                </a:tc>
                <a:tc>
                  <a:txBody>
                    <a:bodyPr/>
                    <a:lstStyle/>
                    <a:p>
                      <a:r>
                        <a:rPr lang="en-US" dirty="0"/>
                        <a:t>51.48</a:t>
                      </a:r>
                    </a:p>
                  </a:txBody>
                  <a:tcPr/>
                </a:tc>
                <a:extLst>
                  <a:ext uri="{0D108BD9-81ED-4DB2-BD59-A6C34878D82A}">
                    <a16:rowId xmlns:a16="http://schemas.microsoft.com/office/drawing/2014/main" val="2216204718"/>
                  </a:ext>
                </a:extLst>
              </a:tr>
              <a:tr h="374831">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Top 5</a:t>
                      </a:r>
                    </a:p>
                  </a:txBody>
                  <a:tcPr/>
                </a:tc>
                <a:tc>
                  <a:txBody>
                    <a:bodyPr/>
                    <a:lstStyle/>
                    <a:p>
                      <a:r>
                        <a:rPr lang="en-US" dirty="0"/>
                        <a:t>79.20</a:t>
                      </a:r>
                    </a:p>
                  </a:txBody>
                  <a:tcPr/>
                </a:tc>
                <a:tc>
                  <a:txBody>
                    <a:bodyPr/>
                    <a:lstStyle/>
                    <a:p>
                      <a:endParaRPr lang="en-US"/>
                    </a:p>
                  </a:txBody>
                  <a:tcPr/>
                </a:tc>
                <a:tc>
                  <a:txBody>
                    <a:bodyPr/>
                    <a:lstStyle/>
                    <a:p>
                      <a:r>
                        <a:rPr lang="en-US" dirty="0"/>
                        <a:t>84.70</a:t>
                      </a:r>
                    </a:p>
                  </a:txBody>
                  <a:tcPr/>
                </a:tc>
                <a:tc>
                  <a:txBody>
                    <a:bodyPr/>
                    <a:lstStyle/>
                    <a:p>
                      <a:r>
                        <a:rPr lang="en-US" dirty="0"/>
                        <a:t>85.61</a:t>
                      </a:r>
                    </a:p>
                  </a:txBody>
                  <a:tcPr/>
                </a:tc>
                <a:extLst>
                  <a:ext uri="{0D108BD9-81ED-4DB2-BD59-A6C34878D82A}">
                    <a16:rowId xmlns:a16="http://schemas.microsoft.com/office/drawing/2014/main" val="1416839309"/>
                  </a:ext>
                </a:extLst>
              </a:tr>
              <a:tr h="374831">
                <a:tc rowSpan="2">
                  <a:txBody>
                    <a:bodyPr/>
                    <a:lstStyle/>
                    <a:p>
                      <a:r>
                        <a:rPr lang="en-US" dirty="0"/>
                        <a:t>Epoch 30 </a:t>
                      </a:r>
                    </a:p>
                  </a:txBody>
                  <a:tcPr/>
                </a:tc>
                <a:tc>
                  <a:txBody>
                    <a:bodyPr/>
                    <a:lstStyle/>
                    <a:p>
                      <a:r>
                        <a:rPr lang="en-US" dirty="0"/>
                        <a:t>Top 1</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r>
                        <a:rPr lang="en-US" dirty="0"/>
                        <a:t>61.46</a:t>
                      </a:r>
                    </a:p>
                  </a:txBody>
                  <a:tcPr/>
                </a:tc>
                <a:extLst>
                  <a:ext uri="{0D108BD9-81ED-4DB2-BD59-A6C34878D82A}">
                    <a16:rowId xmlns:a16="http://schemas.microsoft.com/office/drawing/2014/main" val="2121908010"/>
                  </a:ext>
                </a:extLst>
              </a:tr>
              <a:tr h="374831">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Top 5</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r>
                        <a:rPr lang="en-US" dirty="0"/>
                        <a:t>91.48</a:t>
                      </a:r>
                    </a:p>
                  </a:txBody>
                  <a:tcPr/>
                </a:tc>
                <a:extLst>
                  <a:ext uri="{0D108BD9-81ED-4DB2-BD59-A6C34878D82A}">
                    <a16:rowId xmlns:a16="http://schemas.microsoft.com/office/drawing/2014/main" val="2529160357"/>
                  </a:ext>
                </a:extLst>
              </a:tr>
            </a:tbl>
          </a:graphicData>
        </a:graphic>
      </p:graphicFrame>
      <p:sp>
        <p:nvSpPr>
          <p:cNvPr id="5" name="Rectangle 4">
            <a:extLst>
              <a:ext uri="{FF2B5EF4-FFF2-40B4-BE49-F238E27FC236}">
                <a16:creationId xmlns:a16="http://schemas.microsoft.com/office/drawing/2014/main" id="{4EE4D7AE-3546-3F68-9E75-5B70A701A8B1}"/>
              </a:ext>
            </a:extLst>
          </p:cNvPr>
          <p:cNvSpPr/>
          <p:nvPr/>
        </p:nvSpPr>
        <p:spPr>
          <a:xfrm>
            <a:off x="9483634" y="4454434"/>
            <a:ext cx="796835" cy="791024"/>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89326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AABBBFE-8D7F-7A50-3E03-5347C0A35C4A}"/>
              </a:ext>
            </a:extLst>
          </p:cNvPr>
          <p:cNvGraphicFramePr>
            <a:graphicFrameLocks noGrp="1"/>
          </p:cNvGraphicFramePr>
          <p:nvPr>
            <p:extLst>
              <p:ext uri="{D42A27DB-BD31-4B8C-83A1-F6EECF244321}">
                <p14:modId xmlns:p14="http://schemas.microsoft.com/office/powerpoint/2010/main" val="1688450611"/>
              </p:ext>
            </p:extLst>
          </p:nvPr>
        </p:nvGraphicFramePr>
        <p:xfrm>
          <a:off x="1750423" y="1360168"/>
          <a:ext cx="8948054" cy="4581799"/>
        </p:xfrm>
        <a:graphic>
          <a:graphicData uri="http://schemas.openxmlformats.org/drawingml/2006/table">
            <a:tbl>
              <a:tblPr firstRow="1" bandRow="1">
                <a:tableStyleId>{7DF18680-E054-41AD-8BC1-D1AEF772440D}</a:tableStyleId>
              </a:tblPr>
              <a:tblGrid>
                <a:gridCol w="1554018">
                  <a:extLst>
                    <a:ext uri="{9D8B030D-6E8A-4147-A177-3AD203B41FA5}">
                      <a16:colId xmlns:a16="http://schemas.microsoft.com/office/drawing/2014/main" val="3689105990"/>
                    </a:ext>
                  </a:extLst>
                </a:gridCol>
                <a:gridCol w="1554018">
                  <a:extLst>
                    <a:ext uri="{9D8B030D-6E8A-4147-A177-3AD203B41FA5}">
                      <a16:colId xmlns:a16="http://schemas.microsoft.com/office/drawing/2014/main" val="3460820511"/>
                    </a:ext>
                  </a:extLst>
                </a:gridCol>
                <a:gridCol w="2109582">
                  <a:extLst>
                    <a:ext uri="{9D8B030D-6E8A-4147-A177-3AD203B41FA5}">
                      <a16:colId xmlns:a16="http://schemas.microsoft.com/office/drawing/2014/main" val="655284489"/>
                    </a:ext>
                  </a:extLst>
                </a:gridCol>
                <a:gridCol w="1923098">
                  <a:extLst>
                    <a:ext uri="{9D8B030D-6E8A-4147-A177-3AD203B41FA5}">
                      <a16:colId xmlns:a16="http://schemas.microsoft.com/office/drawing/2014/main" val="3561089013"/>
                    </a:ext>
                  </a:extLst>
                </a:gridCol>
                <a:gridCol w="1807338">
                  <a:extLst>
                    <a:ext uri="{9D8B030D-6E8A-4147-A177-3AD203B41FA5}">
                      <a16:colId xmlns:a16="http://schemas.microsoft.com/office/drawing/2014/main" val="3526204782"/>
                    </a:ext>
                  </a:extLst>
                </a:gridCol>
              </a:tblGrid>
              <a:tr h="822375">
                <a:tc>
                  <a:txBody>
                    <a:bodyPr/>
                    <a:lstStyle/>
                    <a:p>
                      <a:endParaRPr lang="en-US" dirty="0"/>
                    </a:p>
                  </a:txBody>
                  <a:tcPr/>
                </a:tc>
                <a:tc>
                  <a:txBody>
                    <a:bodyPr/>
                    <a:lstStyle/>
                    <a:p>
                      <a:endParaRPr lang="en-US" dirty="0"/>
                    </a:p>
                  </a:txBody>
                  <a:tcPr/>
                </a:tc>
                <a:tc>
                  <a:txBody>
                    <a:bodyPr/>
                    <a:lstStyle/>
                    <a:p>
                      <a:r>
                        <a:rPr lang="en-US" dirty="0"/>
                        <a:t>Cross Subject</a:t>
                      </a:r>
                    </a:p>
                  </a:txBody>
                  <a:tcPr/>
                </a:tc>
                <a:tc>
                  <a:txBody>
                    <a:bodyPr/>
                    <a:lstStyle/>
                    <a:p>
                      <a:r>
                        <a:rPr lang="en-US" dirty="0"/>
                        <a:t>Cross View 1</a:t>
                      </a:r>
                    </a:p>
                  </a:txBody>
                  <a:tcPr/>
                </a:tc>
                <a:tc>
                  <a:txBody>
                    <a:bodyPr/>
                    <a:lstStyle/>
                    <a:p>
                      <a:r>
                        <a:rPr lang="en-US" dirty="0"/>
                        <a:t>Cross view 2</a:t>
                      </a:r>
                    </a:p>
                  </a:txBody>
                  <a:tcPr/>
                </a:tc>
                <a:extLst>
                  <a:ext uri="{0D108BD9-81ED-4DB2-BD59-A6C34878D82A}">
                    <a16:rowId xmlns:a16="http://schemas.microsoft.com/office/drawing/2014/main" val="1599301078"/>
                  </a:ext>
                </a:extLst>
              </a:tr>
              <a:tr h="469928">
                <a:tc rowSpan="2">
                  <a:txBody>
                    <a:bodyPr/>
                    <a:lstStyle/>
                    <a:p>
                      <a:r>
                        <a:rPr lang="en-US" dirty="0"/>
                        <a:t>Smart home dataset</a:t>
                      </a:r>
                    </a:p>
                  </a:txBody>
                  <a:tcPr/>
                </a:tc>
                <a:tc>
                  <a:txBody>
                    <a:bodyPr/>
                    <a:lstStyle/>
                    <a:p>
                      <a:r>
                        <a:rPr lang="en-US" dirty="0"/>
                        <a:t>Top 1</a:t>
                      </a:r>
                    </a:p>
                  </a:txBody>
                  <a:tcPr/>
                </a:tc>
                <a:tc>
                  <a:txBody>
                    <a:bodyPr/>
                    <a:lstStyle/>
                    <a:p>
                      <a:pPr marL="0" algn="l" defTabSz="914400" rtl="0" eaLnBrk="1" fontAlgn="b" latinLnBrk="0" hangingPunct="1"/>
                      <a:r>
                        <a:rPr lang="en-AU" sz="1800" kern="1200" dirty="0">
                          <a:solidFill>
                            <a:schemeClr val="dk1"/>
                          </a:solidFill>
                          <a:latin typeface="+mn-lt"/>
                          <a:ea typeface="+mn-ea"/>
                          <a:cs typeface="+mn-cs"/>
                        </a:rPr>
                        <a:t>61.46</a:t>
                      </a:r>
                    </a:p>
                  </a:txBody>
                  <a:tcPr marL="9525" marR="9525" marT="9525" marB="0" anchor="b"/>
                </a:tc>
                <a:tc>
                  <a:txBody>
                    <a:bodyPr/>
                    <a:lstStyle/>
                    <a:p>
                      <a:pPr marL="0" algn="l" defTabSz="914400" rtl="0" eaLnBrk="1" fontAlgn="b" latinLnBrk="0" hangingPunct="1"/>
                      <a:r>
                        <a:rPr lang="en-AU" sz="1800" kern="1200" dirty="0">
                          <a:solidFill>
                            <a:schemeClr val="dk1"/>
                          </a:solidFill>
                          <a:latin typeface="+mn-lt"/>
                          <a:ea typeface="+mn-ea"/>
                          <a:cs typeface="+mn-cs"/>
                        </a:rPr>
                        <a:t>37.27</a:t>
                      </a:r>
                    </a:p>
                  </a:txBody>
                  <a:tcPr marL="9525" marR="9525" marT="9525" marB="0" anchor="b"/>
                </a:tc>
                <a:tc>
                  <a:txBody>
                    <a:bodyPr/>
                    <a:lstStyle/>
                    <a:p>
                      <a:pPr marL="0" algn="l" defTabSz="914400" rtl="0" eaLnBrk="1" fontAlgn="b" latinLnBrk="0" hangingPunct="1"/>
                      <a:r>
                        <a:rPr lang="en-AU" sz="1800" kern="1200" dirty="0">
                          <a:solidFill>
                            <a:schemeClr val="dk1"/>
                          </a:solidFill>
                          <a:latin typeface="+mn-lt"/>
                          <a:ea typeface="+mn-ea"/>
                          <a:cs typeface="+mn-cs"/>
                        </a:rPr>
                        <a:t>65.53</a:t>
                      </a:r>
                    </a:p>
                  </a:txBody>
                  <a:tcPr marL="9525" marR="9525" marT="9525" marB="0" anchor="b"/>
                </a:tc>
                <a:extLst>
                  <a:ext uri="{0D108BD9-81ED-4DB2-BD59-A6C34878D82A}">
                    <a16:rowId xmlns:a16="http://schemas.microsoft.com/office/drawing/2014/main" val="2006039351"/>
                  </a:ext>
                </a:extLst>
              </a:tr>
              <a:tr h="469928">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Top 5</a:t>
                      </a:r>
                    </a:p>
                  </a:txBody>
                  <a:tcPr/>
                </a:tc>
                <a:tc>
                  <a:txBody>
                    <a:bodyPr/>
                    <a:lstStyle/>
                    <a:p>
                      <a:pPr marL="0" algn="l" defTabSz="914400" rtl="0" eaLnBrk="1" fontAlgn="b" latinLnBrk="0" hangingPunct="1"/>
                      <a:r>
                        <a:rPr lang="en-AU" sz="1800" kern="1200" dirty="0">
                          <a:solidFill>
                            <a:schemeClr val="dk1"/>
                          </a:solidFill>
                          <a:latin typeface="+mn-lt"/>
                          <a:ea typeface="+mn-ea"/>
                          <a:cs typeface="+mn-cs"/>
                        </a:rPr>
                        <a:t>91.48</a:t>
                      </a:r>
                    </a:p>
                  </a:txBody>
                  <a:tcPr marL="9525" marR="9525" marT="9525" marB="0" anchor="b"/>
                </a:tc>
                <a:tc>
                  <a:txBody>
                    <a:bodyPr/>
                    <a:lstStyle/>
                    <a:p>
                      <a:pPr marL="0" algn="l" defTabSz="914400" rtl="0" eaLnBrk="1" fontAlgn="b" latinLnBrk="0" hangingPunct="1"/>
                      <a:r>
                        <a:rPr lang="en-AU" sz="1800" kern="1200" dirty="0">
                          <a:solidFill>
                            <a:schemeClr val="dk1"/>
                          </a:solidFill>
                          <a:latin typeface="+mn-lt"/>
                          <a:ea typeface="+mn-ea"/>
                          <a:cs typeface="+mn-cs"/>
                        </a:rPr>
                        <a:t>79.09</a:t>
                      </a:r>
                    </a:p>
                  </a:txBody>
                  <a:tcPr marL="9525" marR="9525" marT="9525" marB="0" anchor="b"/>
                </a:tc>
                <a:tc>
                  <a:txBody>
                    <a:bodyPr/>
                    <a:lstStyle/>
                    <a:p>
                      <a:pPr marL="0" algn="l" defTabSz="914400" rtl="0" eaLnBrk="1" fontAlgn="b" latinLnBrk="0" hangingPunct="1"/>
                      <a:r>
                        <a:rPr lang="en-AU" sz="1800" kern="1200" dirty="0">
                          <a:solidFill>
                            <a:schemeClr val="dk1"/>
                          </a:solidFill>
                          <a:latin typeface="+mn-lt"/>
                          <a:ea typeface="+mn-ea"/>
                          <a:cs typeface="+mn-cs"/>
                        </a:rPr>
                        <a:t>94.07</a:t>
                      </a:r>
                    </a:p>
                  </a:txBody>
                  <a:tcPr marL="9525" marR="9525" marT="9525" marB="0" anchor="b"/>
                </a:tc>
                <a:extLst>
                  <a:ext uri="{0D108BD9-81ED-4DB2-BD59-A6C34878D82A}">
                    <a16:rowId xmlns:a16="http://schemas.microsoft.com/office/drawing/2014/main" val="1896737617"/>
                  </a:ext>
                </a:extLst>
              </a:tr>
              <a:tr h="469928">
                <a:tc rowSpan="2">
                  <a:txBody>
                    <a:bodyPr/>
                    <a:lstStyle/>
                    <a:p>
                      <a:r>
                        <a:rPr lang="en-US" dirty="0"/>
                        <a:t>NTU-RGB- 60</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75422883"/>
                  </a:ext>
                </a:extLst>
              </a:tr>
              <a:tr h="469928">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16230245"/>
                  </a:ext>
                </a:extLst>
              </a:tr>
              <a:tr h="469928">
                <a:tc rowSpan="2">
                  <a:txBody>
                    <a:bodyPr/>
                    <a:lstStyle/>
                    <a:p>
                      <a:r>
                        <a:rPr lang="en-US" dirty="0"/>
                        <a:t>NTU-RGB-120</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16204718"/>
                  </a:ext>
                </a:extLst>
              </a:tr>
              <a:tr h="469928">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16839309"/>
                  </a:ext>
                </a:extLst>
              </a:tr>
              <a:tr h="469928">
                <a:tc rowSpan="2">
                  <a:txBody>
                    <a:bodyPr/>
                    <a:lstStyle/>
                    <a:p>
                      <a:r>
                        <a:rPr lang="en-US" dirty="0"/>
                        <a:t>N-UCLA </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21908010"/>
                  </a:ext>
                </a:extLst>
              </a:tr>
              <a:tr h="469928">
                <a:tc vMerge="1">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29160357"/>
                  </a:ext>
                </a:extLst>
              </a:tr>
            </a:tbl>
          </a:graphicData>
        </a:graphic>
      </p:graphicFrame>
      <p:sp>
        <p:nvSpPr>
          <p:cNvPr id="2" name="TextBox 1">
            <a:extLst>
              <a:ext uri="{FF2B5EF4-FFF2-40B4-BE49-F238E27FC236}">
                <a16:creationId xmlns:a16="http://schemas.microsoft.com/office/drawing/2014/main" id="{2BB9FA73-06F4-C5A4-1B11-4CECC43EAA01}"/>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Model performance </a:t>
            </a:r>
          </a:p>
        </p:txBody>
      </p:sp>
    </p:spTree>
    <p:extLst>
      <p:ext uri="{BB962C8B-B14F-4D97-AF65-F5344CB8AC3E}">
        <p14:creationId xmlns:p14="http://schemas.microsoft.com/office/powerpoint/2010/main" val="2297787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51953B-009B-77C9-CF90-A68C7711D6E9}"/>
              </a:ext>
            </a:extLst>
          </p:cNvPr>
          <p:cNvSpPr txBox="1"/>
          <p:nvPr/>
        </p:nvSpPr>
        <p:spPr>
          <a:xfrm>
            <a:off x="561702" y="287382"/>
            <a:ext cx="2863797" cy="369332"/>
          </a:xfrm>
          <a:prstGeom prst="rect">
            <a:avLst/>
          </a:prstGeom>
          <a:noFill/>
        </p:spPr>
        <p:txBody>
          <a:bodyPr wrap="none" rtlCol="0">
            <a:spAutoFit/>
          </a:bodyPr>
          <a:lstStyle/>
          <a:p>
            <a:r>
              <a:rPr lang="en-US" dirty="0"/>
              <a:t>State of the art performance</a:t>
            </a:r>
          </a:p>
        </p:txBody>
      </p:sp>
      <p:pic>
        <p:nvPicPr>
          <p:cNvPr id="8" name="Picture 7" descr="A black and white text with numbers and a cross&#10;&#10;Description automatically generated">
            <a:extLst>
              <a:ext uri="{FF2B5EF4-FFF2-40B4-BE49-F238E27FC236}">
                <a16:creationId xmlns:a16="http://schemas.microsoft.com/office/drawing/2014/main" id="{72020493-4E0F-F033-6E0F-7BA592144B6C}"/>
              </a:ext>
            </a:extLst>
          </p:cNvPr>
          <p:cNvPicPr>
            <a:picLocks noChangeAspect="1"/>
          </p:cNvPicPr>
          <p:nvPr/>
        </p:nvPicPr>
        <p:blipFill>
          <a:blip r:embed="rId2"/>
          <a:stretch>
            <a:fillRect/>
          </a:stretch>
        </p:blipFill>
        <p:spPr>
          <a:xfrm>
            <a:off x="2392883" y="852657"/>
            <a:ext cx="6062467" cy="4290967"/>
          </a:xfrm>
          <a:prstGeom prst="rect">
            <a:avLst/>
          </a:prstGeom>
        </p:spPr>
      </p:pic>
      <p:sp>
        <p:nvSpPr>
          <p:cNvPr id="9" name="TextBox 8">
            <a:extLst>
              <a:ext uri="{FF2B5EF4-FFF2-40B4-BE49-F238E27FC236}">
                <a16:creationId xmlns:a16="http://schemas.microsoft.com/office/drawing/2014/main" id="{EE2883C3-668A-E2EA-AF0D-121FD8813EB9}"/>
              </a:ext>
            </a:extLst>
          </p:cNvPr>
          <p:cNvSpPr txBox="1"/>
          <p:nvPr/>
        </p:nvSpPr>
        <p:spPr>
          <a:xfrm>
            <a:off x="757646" y="5682177"/>
            <a:ext cx="10927094" cy="646331"/>
          </a:xfrm>
          <a:prstGeom prst="rect">
            <a:avLst/>
          </a:prstGeom>
          <a:noFill/>
        </p:spPr>
        <p:txBody>
          <a:bodyPr wrap="none" rtlCol="0">
            <a:spAutoFit/>
          </a:bodyPr>
          <a:lstStyle/>
          <a:p>
            <a:r>
              <a:rPr lang="en-US" dirty="0"/>
              <a:t>Ref :</a:t>
            </a:r>
            <a:r>
              <a:rPr lang="en-AU" b="0" i="0" dirty="0">
                <a:solidFill>
                  <a:srgbClr val="111111"/>
                </a:solidFill>
                <a:effectLst/>
                <a:latin typeface="Roboto" panose="02000000000000000000" pitchFamily="2" charset="0"/>
              </a:rPr>
              <a:t>Toyota </a:t>
            </a:r>
            <a:r>
              <a:rPr lang="en-AU" b="0" i="0" dirty="0" err="1">
                <a:solidFill>
                  <a:srgbClr val="111111"/>
                </a:solidFill>
                <a:effectLst/>
                <a:latin typeface="Roboto" panose="02000000000000000000" pitchFamily="2" charset="0"/>
              </a:rPr>
              <a:t>Smarthome</a:t>
            </a:r>
            <a:r>
              <a:rPr lang="en-AU" b="0" i="0" dirty="0">
                <a:solidFill>
                  <a:srgbClr val="111111"/>
                </a:solidFill>
                <a:effectLst/>
                <a:latin typeface="Roboto" panose="02000000000000000000" pitchFamily="2" charset="0"/>
              </a:rPr>
              <a:t>: Real-World Activities of Daily Living</a:t>
            </a:r>
          </a:p>
          <a:p>
            <a:r>
              <a:rPr lang="en-US" dirty="0"/>
              <a:t>https://</a:t>
            </a:r>
            <a:r>
              <a:rPr lang="en-US" dirty="0" err="1"/>
              <a:t>www.researchgate.net</a:t>
            </a:r>
            <a:r>
              <a:rPr lang="en-US" dirty="0"/>
              <a:t>/publication/337316196_Toyota_Smarthome_Real-World_Activities_of_Daily_Living</a:t>
            </a:r>
          </a:p>
        </p:txBody>
      </p:sp>
    </p:spTree>
    <p:extLst>
      <p:ext uri="{BB962C8B-B14F-4D97-AF65-F5344CB8AC3E}">
        <p14:creationId xmlns:p14="http://schemas.microsoft.com/office/powerpoint/2010/main" val="2179702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51953B-009B-77C9-CF90-A68C7711D6E9}"/>
              </a:ext>
            </a:extLst>
          </p:cNvPr>
          <p:cNvSpPr txBox="1"/>
          <p:nvPr/>
        </p:nvSpPr>
        <p:spPr>
          <a:xfrm>
            <a:off x="561702" y="287382"/>
            <a:ext cx="2863797" cy="369332"/>
          </a:xfrm>
          <a:prstGeom prst="rect">
            <a:avLst/>
          </a:prstGeom>
          <a:noFill/>
        </p:spPr>
        <p:txBody>
          <a:bodyPr wrap="none" rtlCol="0">
            <a:spAutoFit/>
          </a:bodyPr>
          <a:lstStyle/>
          <a:p>
            <a:r>
              <a:rPr lang="en-US" dirty="0"/>
              <a:t>State of the art performance</a:t>
            </a:r>
          </a:p>
        </p:txBody>
      </p:sp>
      <p:sp>
        <p:nvSpPr>
          <p:cNvPr id="9" name="TextBox 8">
            <a:extLst>
              <a:ext uri="{FF2B5EF4-FFF2-40B4-BE49-F238E27FC236}">
                <a16:creationId xmlns:a16="http://schemas.microsoft.com/office/drawing/2014/main" id="{EE2883C3-668A-E2EA-AF0D-121FD8813EB9}"/>
              </a:ext>
            </a:extLst>
          </p:cNvPr>
          <p:cNvSpPr txBox="1"/>
          <p:nvPr/>
        </p:nvSpPr>
        <p:spPr>
          <a:xfrm>
            <a:off x="757646" y="5682177"/>
            <a:ext cx="7867538" cy="646331"/>
          </a:xfrm>
          <a:prstGeom prst="rect">
            <a:avLst/>
          </a:prstGeom>
          <a:noFill/>
        </p:spPr>
        <p:txBody>
          <a:bodyPr wrap="none" rtlCol="0">
            <a:spAutoFit/>
          </a:bodyPr>
          <a:lstStyle/>
          <a:p>
            <a:r>
              <a:rPr lang="en-US" dirty="0"/>
              <a:t>Ref :</a:t>
            </a:r>
            <a:r>
              <a:rPr lang="en-AU" dirty="0"/>
              <a:t>UNIK: A Unified Framework for Real-world Skeleton-based Action Recognition</a:t>
            </a:r>
          </a:p>
          <a:p>
            <a:r>
              <a:rPr lang="en-US" dirty="0"/>
              <a:t>https://</a:t>
            </a:r>
            <a:r>
              <a:rPr lang="en-US" dirty="0" err="1"/>
              <a:t>arxiv.org</a:t>
            </a:r>
            <a:r>
              <a:rPr lang="en-US" dirty="0"/>
              <a:t>/pdf/2107.08580.pdf</a:t>
            </a:r>
          </a:p>
        </p:txBody>
      </p:sp>
      <p:pic>
        <p:nvPicPr>
          <p:cNvPr id="3" name="Picture 2" descr="A table with numbers and text&#10;&#10;Description automatically generated">
            <a:extLst>
              <a:ext uri="{FF2B5EF4-FFF2-40B4-BE49-F238E27FC236}">
                <a16:creationId xmlns:a16="http://schemas.microsoft.com/office/drawing/2014/main" id="{E63EFF91-6538-5389-A465-79B81E16BA59}"/>
              </a:ext>
            </a:extLst>
          </p:cNvPr>
          <p:cNvPicPr>
            <a:picLocks noChangeAspect="1"/>
          </p:cNvPicPr>
          <p:nvPr/>
        </p:nvPicPr>
        <p:blipFill>
          <a:blip r:embed="rId2"/>
          <a:stretch>
            <a:fillRect/>
          </a:stretch>
        </p:blipFill>
        <p:spPr>
          <a:xfrm>
            <a:off x="714294" y="1645118"/>
            <a:ext cx="10334015" cy="2774027"/>
          </a:xfrm>
          <a:prstGeom prst="rect">
            <a:avLst/>
          </a:prstGeom>
        </p:spPr>
      </p:pic>
    </p:spTree>
    <p:extLst>
      <p:ext uri="{BB962C8B-B14F-4D97-AF65-F5344CB8AC3E}">
        <p14:creationId xmlns:p14="http://schemas.microsoft.com/office/powerpoint/2010/main" val="1131792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58711" y="281268"/>
            <a:ext cx="82095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dirty="0"/>
              <a:t>Sign Language Dataset – Sample Videos </a:t>
            </a:r>
          </a:p>
        </p:txBody>
      </p:sp>
      <p:pic>
        <p:nvPicPr>
          <p:cNvPr id="2" name="008_010_005.mp4">
            <a:hlinkClick r:id="" action="ppaction://media"/>
            <a:extLst>
              <a:ext uri="{FF2B5EF4-FFF2-40B4-BE49-F238E27FC236}">
                <a16:creationId xmlns:a16="http://schemas.microsoft.com/office/drawing/2014/main" id="{A07DAC29-F1BB-609A-EE91-B5DDBB90FACF}"/>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878000" y="1201209"/>
            <a:ext cx="4278488" cy="2406650"/>
          </a:xfrm>
          <a:prstGeom prst="rect">
            <a:avLst/>
          </a:prstGeom>
        </p:spPr>
      </p:pic>
      <p:pic>
        <p:nvPicPr>
          <p:cNvPr id="4" name="064_010_004.mp4">
            <a:hlinkClick r:id="" action="ppaction://media"/>
            <a:extLst>
              <a:ext uri="{FF2B5EF4-FFF2-40B4-BE49-F238E27FC236}">
                <a16:creationId xmlns:a16="http://schemas.microsoft.com/office/drawing/2014/main" id="{7CA55840-000B-6F96-93CC-2A1E5C543969}"/>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7035514" y="1201209"/>
            <a:ext cx="4278488" cy="2406650"/>
          </a:xfrm>
          <a:prstGeom prst="rect">
            <a:avLst/>
          </a:prstGeom>
        </p:spPr>
      </p:pic>
      <p:pic>
        <p:nvPicPr>
          <p:cNvPr id="5" name="061_007_004.mp4">
            <a:hlinkClick r:id="" action="ppaction://media"/>
            <a:extLst>
              <a:ext uri="{FF2B5EF4-FFF2-40B4-BE49-F238E27FC236}">
                <a16:creationId xmlns:a16="http://schemas.microsoft.com/office/drawing/2014/main" id="{24CC4FBF-BB46-F9BA-8131-5C2FA39405F0}"/>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78000" y="4170082"/>
            <a:ext cx="4278489" cy="2406650"/>
          </a:xfrm>
          <a:prstGeom prst="rect">
            <a:avLst/>
          </a:prstGeom>
        </p:spPr>
      </p:pic>
      <p:pic>
        <p:nvPicPr>
          <p:cNvPr id="6" name="056_009_002.mp4">
            <a:hlinkClick r:id="" action="ppaction://media"/>
            <a:extLst>
              <a:ext uri="{FF2B5EF4-FFF2-40B4-BE49-F238E27FC236}">
                <a16:creationId xmlns:a16="http://schemas.microsoft.com/office/drawing/2014/main" id="{353E264A-3E65-511A-5A1D-3FD2865D4D14}"/>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7035513" y="4170082"/>
            <a:ext cx="4278487" cy="2406649"/>
          </a:xfrm>
          <a:prstGeom prst="rect">
            <a:avLst/>
          </a:prstGeom>
        </p:spPr>
      </p:pic>
    </p:spTree>
    <p:extLst>
      <p:ext uri="{BB962C8B-B14F-4D97-AF65-F5344CB8AC3E}">
        <p14:creationId xmlns:p14="http://schemas.microsoft.com/office/powerpoint/2010/main" val="323513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35"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036" fill="hold"/>
                                        <p:tgtEl>
                                          <p:spTgt spid="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03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2"/>
                </p:tgtEl>
              </p:cMediaNode>
            </p:video>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
                                        </p:tgtEl>
                                      </p:cBhvr>
                                    </p:cmd>
                                  </p:childTnLst>
                                </p:cTn>
                              </p:par>
                            </p:childTnLst>
                          </p:cTn>
                        </p:par>
                      </p:childTnLst>
                    </p:cTn>
                  </p:par>
                </p:childTnLst>
              </p:cTn>
              <p:nextCondLst>
                <p:cond evt="onClick" delay="0">
                  <p:tgtEl>
                    <p:spTgt spid="2"/>
                  </p:tgtEl>
                </p:cond>
              </p:nextCondLst>
            </p:seq>
            <p:video>
              <p:cMediaNode vol="80000">
                <p:cTn id="25" fill="hold" display="0">
                  <p:stCondLst>
                    <p:cond delay="indefinite"/>
                  </p:stCondLst>
                </p:cTn>
                <p:tgtEl>
                  <p:spTgt spid="4"/>
                </p:tgtEl>
              </p:cMediaNode>
            </p:video>
            <p:seq concurrent="1" nextAc="seek">
              <p:cTn id="26" restart="whenNotActive" fill="hold" evtFilter="cancelBubble" nodeType="interactiveSeq">
                <p:stCondLst>
                  <p:cond evt="onClick" delay="0">
                    <p:tgtEl>
                      <p:spTgt spid="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4"/>
                                        </p:tgtEl>
                                      </p:cBhvr>
                                    </p:cmd>
                                  </p:childTnLst>
                                </p:cTn>
                              </p:par>
                            </p:childTnLst>
                          </p:cTn>
                        </p:par>
                      </p:childTnLst>
                    </p:cTn>
                  </p:par>
                </p:childTnLst>
              </p:cTn>
              <p:nextCondLst>
                <p:cond evt="onClick" delay="0">
                  <p:tgtEl>
                    <p:spTgt spid="4"/>
                  </p:tgtEl>
                </p:cond>
              </p:nextCondLst>
            </p:seq>
            <p:video>
              <p:cMediaNode vol="80000">
                <p:cTn id="31" fill="hold" display="0">
                  <p:stCondLst>
                    <p:cond delay="indefinite"/>
                  </p:stCondLst>
                </p:cTn>
                <p:tgtEl>
                  <p:spTgt spid="5"/>
                </p:tgtEl>
              </p:cMediaNode>
            </p:video>
            <p:seq concurrent="1" nextAc="seek">
              <p:cTn id="32" restart="whenNotActive" fill="hold" evtFilter="cancelBubble" nodeType="interactiveSeq">
                <p:stCondLst>
                  <p:cond evt="onClick" delay="0">
                    <p:tgtEl>
                      <p:spTgt spid="5"/>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5"/>
                                        </p:tgtEl>
                                      </p:cBhvr>
                                    </p:cmd>
                                  </p:childTnLst>
                                </p:cTn>
                              </p:par>
                            </p:childTnLst>
                          </p:cTn>
                        </p:par>
                      </p:childTnLst>
                    </p:cTn>
                  </p:par>
                </p:childTnLst>
              </p:cTn>
              <p:nextCondLst>
                <p:cond evt="onClick" delay="0">
                  <p:tgtEl>
                    <p:spTgt spid="5"/>
                  </p:tgtEl>
                </p:cond>
              </p:nextCondLst>
            </p:seq>
            <p:video>
              <p:cMediaNode vol="80000">
                <p:cTn id="37" fill="hold" display="0">
                  <p:stCondLst>
                    <p:cond delay="indefinite"/>
                  </p:stCondLst>
                </p:cTn>
                <p:tgtEl>
                  <p:spTgt spid="6"/>
                </p:tgtEl>
              </p:cMediaNode>
            </p:video>
            <p:seq concurrent="1" nextAc="seek">
              <p:cTn id="38" restart="whenNotActive" fill="hold" evtFilter="cancelBubble" nodeType="interactiveSeq">
                <p:stCondLst>
                  <p:cond evt="onClick" delay="0">
                    <p:tgtEl>
                      <p:spTgt spid="6"/>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51953B-009B-77C9-CF90-A68C7711D6E9}"/>
              </a:ext>
            </a:extLst>
          </p:cNvPr>
          <p:cNvSpPr txBox="1"/>
          <p:nvPr/>
        </p:nvSpPr>
        <p:spPr>
          <a:xfrm>
            <a:off x="561702" y="287382"/>
            <a:ext cx="2863797" cy="369332"/>
          </a:xfrm>
          <a:prstGeom prst="rect">
            <a:avLst/>
          </a:prstGeom>
          <a:noFill/>
        </p:spPr>
        <p:txBody>
          <a:bodyPr wrap="none" rtlCol="0">
            <a:spAutoFit/>
          </a:bodyPr>
          <a:lstStyle/>
          <a:p>
            <a:r>
              <a:rPr lang="en-US" dirty="0"/>
              <a:t>State of the art performance</a:t>
            </a:r>
          </a:p>
        </p:txBody>
      </p:sp>
      <p:sp>
        <p:nvSpPr>
          <p:cNvPr id="9" name="TextBox 8">
            <a:extLst>
              <a:ext uri="{FF2B5EF4-FFF2-40B4-BE49-F238E27FC236}">
                <a16:creationId xmlns:a16="http://schemas.microsoft.com/office/drawing/2014/main" id="{EE2883C3-668A-E2EA-AF0D-121FD8813EB9}"/>
              </a:ext>
            </a:extLst>
          </p:cNvPr>
          <p:cNvSpPr txBox="1"/>
          <p:nvPr/>
        </p:nvSpPr>
        <p:spPr>
          <a:xfrm>
            <a:off x="927463" y="5924287"/>
            <a:ext cx="6598730" cy="646331"/>
          </a:xfrm>
          <a:prstGeom prst="rect">
            <a:avLst/>
          </a:prstGeom>
          <a:noFill/>
        </p:spPr>
        <p:txBody>
          <a:bodyPr wrap="none" rtlCol="0">
            <a:spAutoFit/>
          </a:bodyPr>
          <a:lstStyle/>
          <a:p>
            <a:r>
              <a:rPr lang="en-US" dirty="0"/>
              <a:t>Ref :</a:t>
            </a:r>
            <a:r>
              <a:rPr lang="en-AU" dirty="0"/>
              <a:t>PN: Learning Video-Pose Embedding for Activities of Daily Living</a:t>
            </a:r>
          </a:p>
          <a:p>
            <a:r>
              <a:rPr lang="en-US" dirty="0">
                <a:hlinkClick r:id="rId2"/>
              </a:rPr>
              <a:t>https://arxiv.org/abs/2007.03056</a:t>
            </a:r>
            <a:r>
              <a:rPr lang="en-US" dirty="0"/>
              <a:t>.  (2020)</a:t>
            </a:r>
          </a:p>
        </p:txBody>
      </p:sp>
      <p:pic>
        <p:nvPicPr>
          <p:cNvPr id="2" name="Picture 1" descr="A table with numbers and symbols&#10;&#10;Description automatically generated">
            <a:extLst>
              <a:ext uri="{FF2B5EF4-FFF2-40B4-BE49-F238E27FC236}">
                <a16:creationId xmlns:a16="http://schemas.microsoft.com/office/drawing/2014/main" id="{6927D3F8-0C14-6E34-CEAE-BD421E6215F2}"/>
              </a:ext>
            </a:extLst>
          </p:cNvPr>
          <p:cNvPicPr>
            <a:picLocks noChangeAspect="1"/>
          </p:cNvPicPr>
          <p:nvPr/>
        </p:nvPicPr>
        <p:blipFill>
          <a:blip r:embed="rId3"/>
          <a:stretch>
            <a:fillRect/>
          </a:stretch>
        </p:blipFill>
        <p:spPr>
          <a:xfrm>
            <a:off x="1843495" y="769983"/>
            <a:ext cx="5432516" cy="4488840"/>
          </a:xfrm>
          <a:prstGeom prst="rect">
            <a:avLst/>
          </a:prstGeom>
        </p:spPr>
      </p:pic>
      <p:graphicFrame>
        <p:nvGraphicFramePr>
          <p:cNvPr id="5" name="Table 4">
            <a:extLst>
              <a:ext uri="{FF2B5EF4-FFF2-40B4-BE49-F238E27FC236}">
                <a16:creationId xmlns:a16="http://schemas.microsoft.com/office/drawing/2014/main" id="{0D822A1C-A0CF-251D-5ED1-E0864F27EA8E}"/>
              </a:ext>
            </a:extLst>
          </p:cNvPr>
          <p:cNvGraphicFramePr>
            <a:graphicFrameLocks noGrp="1"/>
          </p:cNvGraphicFramePr>
          <p:nvPr>
            <p:extLst>
              <p:ext uri="{D42A27DB-BD31-4B8C-83A1-F6EECF244321}">
                <p14:modId xmlns:p14="http://schemas.microsoft.com/office/powerpoint/2010/main" val="2546695790"/>
              </p:ext>
            </p:extLst>
          </p:nvPr>
        </p:nvGraphicFramePr>
        <p:xfrm>
          <a:off x="2220503" y="4945577"/>
          <a:ext cx="4872629" cy="736600"/>
        </p:xfrm>
        <a:graphic>
          <a:graphicData uri="http://schemas.openxmlformats.org/drawingml/2006/table">
            <a:tbl>
              <a:tblPr firstRow="1" bandRow="1">
                <a:tableStyleId>{5C22544A-7EE6-4342-B048-85BDC9FD1C3A}</a:tableStyleId>
              </a:tblPr>
              <a:tblGrid>
                <a:gridCol w="1815920">
                  <a:extLst>
                    <a:ext uri="{9D8B030D-6E8A-4147-A177-3AD203B41FA5}">
                      <a16:colId xmlns:a16="http://schemas.microsoft.com/office/drawing/2014/main" val="271103376"/>
                    </a:ext>
                  </a:extLst>
                </a:gridCol>
                <a:gridCol w="522514">
                  <a:extLst>
                    <a:ext uri="{9D8B030D-6E8A-4147-A177-3AD203B41FA5}">
                      <a16:colId xmlns:a16="http://schemas.microsoft.com/office/drawing/2014/main" val="3158967946"/>
                    </a:ext>
                  </a:extLst>
                </a:gridCol>
                <a:gridCol w="548640">
                  <a:extLst>
                    <a:ext uri="{9D8B030D-6E8A-4147-A177-3AD203B41FA5}">
                      <a16:colId xmlns:a16="http://schemas.microsoft.com/office/drawing/2014/main" val="3295358755"/>
                    </a:ext>
                  </a:extLst>
                </a:gridCol>
                <a:gridCol w="404949">
                  <a:extLst>
                    <a:ext uri="{9D8B030D-6E8A-4147-A177-3AD203B41FA5}">
                      <a16:colId xmlns:a16="http://schemas.microsoft.com/office/drawing/2014/main" val="2982633749"/>
                    </a:ext>
                  </a:extLst>
                </a:gridCol>
                <a:gridCol w="538591">
                  <a:extLst>
                    <a:ext uri="{9D8B030D-6E8A-4147-A177-3AD203B41FA5}">
                      <a16:colId xmlns:a16="http://schemas.microsoft.com/office/drawing/2014/main" val="1104096108"/>
                    </a:ext>
                  </a:extLst>
                </a:gridCol>
                <a:gridCol w="558689">
                  <a:extLst>
                    <a:ext uri="{9D8B030D-6E8A-4147-A177-3AD203B41FA5}">
                      <a16:colId xmlns:a16="http://schemas.microsoft.com/office/drawing/2014/main" val="1731929409"/>
                    </a:ext>
                  </a:extLst>
                </a:gridCol>
                <a:gridCol w="483326">
                  <a:extLst>
                    <a:ext uri="{9D8B030D-6E8A-4147-A177-3AD203B41FA5}">
                      <a16:colId xmlns:a16="http://schemas.microsoft.com/office/drawing/2014/main" val="2173044616"/>
                    </a:ext>
                  </a:extLst>
                </a:gridCol>
              </a:tblGrid>
              <a:tr h="0">
                <a:tc>
                  <a:txBody>
                    <a:bodyPr/>
                    <a:lstStyle/>
                    <a:p>
                      <a:pPr marL="0" algn="l" defTabSz="914400" rtl="0" eaLnBrk="1" latinLnBrk="0" hangingPunct="1"/>
                      <a:r>
                        <a:rPr lang="en-US" sz="1400" b="0" kern="1200" dirty="0" err="1">
                          <a:solidFill>
                            <a:schemeClr val="tx1"/>
                          </a:solidFill>
                          <a:latin typeface="+mn-lt"/>
                          <a:ea typeface="+mn-ea"/>
                          <a:cs typeface="+mn-cs"/>
                        </a:rPr>
                        <a:t>Unik</a:t>
                      </a:r>
                      <a:endParaRPr lang="en-US" sz="1400" b="0" kern="1200" dirty="0">
                        <a:solidFill>
                          <a:schemeClr val="tx1"/>
                        </a:solidFill>
                        <a:latin typeface="+mn-lt"/>
                        <a:ea typeface="+mn-ea"/>
                        <a:cs typeface="+mn-cs"/>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sz="1400" b="0" kern="1200" dirty="0">
                          <a:solidFill>
                            <a:schemeClr val="tx1"/>
                          </a:solidFill>
                          <a:latin typeface="+mn-lt"/>
                          <a:ea typeface="+mn-ea"/>
                          <a:cs typeface="+mn-cs"/>
                        </a:rPr>
                        <a:t>58.9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b="1"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endParaRPr 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568565"/>
                  </a:ext>
                </a:extLst>
              </a:tr>
              <a:tr h="370840">
                <a:tc>
                  <a:txBody>
                    <a:bodyPr/>
                    <a:lstStyle/>
                    <a:p>
                      <a:pPr marL="0" algn="l" defTabSz="914400" rtl="0" eaLnBrk="1" latinLnBrk="0" hangingPunct="1"/>
                      <a:r>
                        <a:rPr lang="en-US" sz="1800" b="1" kern="1200" dirty="0">
                          <a:solidFill>
                            <a:schemeClr val="tx1"/>
                          </a:solidFill>
                          <a:latin typeface="+mn-lt"/>
                          <a:ea typeface="+mn-ea"/>
                          <a:cs typeface="+mn-cs"/>
                        </a:rPr>
                        <a:t>Our Model</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l" defTabSz="914400" rtl="0" eaLnBrk="1" latinLnBrk="0" hangingPunct="1"/>
                      <a:endParaRPr lang="en-US" sz="1800" b="1"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l" defTabSz="914400" rtl="0" eaLnBrk="1" latinLnBrk="0" hangingPunct="1"/>
                      <a:endParaRPr lang="en-US" sz="1800" b="1"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l" defTabSz="914400" rtl="0" eaLnBrk="1" latinLnBrk="0" hangingPunct="1"/>
                      <a:endParaRPr lang="en-US" sz="1800" b="1"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l" defTabSz="914400" rtl="0" eaLnBrk="1" latinLnBrk="0" hangingPunct="1"/>
                      <a:r>
                        <a:rPr lang="en-US" sz="1400" b="0" kern="1200" dirty="0">
                          <a:solidFill>
                            <a:schemeClr val="tx1"/>
                          </a:solidFill>
                          <a:latin typeface="+mn-lt"/>
                          <a:ea typeface="+mn-ea"/>
                          <a:cs typeface="+mn-cs"/>
                        </a:rPr>
                        <a:t>61.4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l" defTabSz="914400" rtl="0" eaLnBrk="1" latinLnBrk="0" hangingPunct="1"/>
                      <a:endParaRPr 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algn="l" defTabSz="914400" rtl="0" eaLnBrk="1" latinLnBrk="0" hangingPunct="1"/>
                      <a:endParaRPr lang="en-US" sz="18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458039323"/>
                  </a:ext>
                </a:extLst>
              </a:tr>
            </a:tbl>
          </a:graphicData>
        </a:graphic>
      </p:graphicFrame>
    </p:spTree>
    <p:extLst>
      <p:ext uri="{BB962C8B-B14F-4D97-AF65-F5344CB8AC3E}">
        <p14:creationId xmlns:p14="http://schemas.microsoft.com/office/powerpoint/2010/main" val="106483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51953B-009B-77C9-CF90-A68C7711D6E9}"/>
              </a:ext>
            </a:extLst>
          </p:cNvPr>
          <p:cNvSpPr txBox="1"/>
          <p:nvPr/>
        </p:nvSpPr>
        <p:spPr>
          <a:xfrm>
            <a:off x="121215" y="102716"/>
            <a:ext cx="2863797" cy="369332"/>
          </a:xfrm>
          <a:prstGeom prst="rect">
            <a:avLst/>
          </a:prstGeom>
          <a:noFill/>
        </p:spPr>
        <p:txBody>
          <a:bodyPr wrap="none" rtlCol="0">
            <a:spAutoFit/>
          </a:bodyPr>
          <a:lstStyle/>
          <a:p>
            <a:r>
              <a:rPr lang="en-US" dirty="0"/>
              <a:t>State of the art performance</a:t>
            </a:r>
          </a:p>
        </p:txBody>
      </p:sp>
      <p:sp>
        <p:nvSpPr>
          <p:cNvPr id="9" name="TextBox 8">
            <a:extLst>
              <a:ext uri="{FF2B5EF4-FFF2-40B4-BE49-F238E27FC236}">
                <a16:creationId xmlns:a16="http://schemas.microsoft.com/office/drawing/2014/main" id="{EE2883C3-668A-E2EA-AF0D-121FD8813EB9}"/>
              </a:ext>
            </a:extLst>
          </p:cNvPr>
          <p:cNvSpPr txBox="1"/>
          <p:nvPr/>
        </p:nvSpPr>
        <p:spPr>
          <a:xfrm>
            <a:off x="121215" y="6061000"/>
            <a:ext cx="10051470" cy="646331"/>
          </a:xfrm>
          <a:prstGeom prst="rect">
            <a:avLst/>
          </a:prstGeom>
          <a:noFill/>
        </p:spPr>
        <p:txBody>
          <a:bodyPr wrap="none" rtlCol="0">
            <a:spAutoFit/>
          </a:bodyPr>
          <a:lstStyle/>
          <a:p>
            <a:r>
              <a:rPr lang="en-US" dirty="0"/>
              <a:t>Ref :</a:t>
            </a:r>
            <a:r>
              <a:rPr lang="en-AU" b="0" i="0" dirty="0" err="1">
                <a:solidFill>
                  <a:srgbClr val="111111"/>
                </a:solidFill>
                <a:effectLst/>
                <a:latin typeface="Roboto" panose="02000000000000000000" pitchFamily="2" charset="0"/>
              </a:rPr>
              <a:t>MMNet</a:t>
            </a:r>
            <a:r>
              <a:rPr lang="en-AU" b="0" i="0" dirty="0">
                <a:solidFill>
                  <a:srgbClr val="111111"/>
                </a:solidFill>
                <a:effectLst/>
                <a:latin typeface="Roboto" panose="02000000000000000000" pitchFamily="2" charset="0"/>
              </a:rPr>
              <a:t>: A Model-Based Multimodal Network for Human Action Recognition in RGB-D Videos</a:t>
            </a:r>
          </a:p>
          <a:p>
            <a:r>
              <a:rPr lang="en-US" dirty="0"/>
              <a:t>https://</a:t>
            </a:r>
            <a:r>
              <a:rPr lang="en-US" dirty="0" err="1"/>
              <a:t>ieeexplore.ieee.org</a:t>
            </a:r>
            <a:r>
              <a:rPr lang="en-US" dirty="0"/>
              <a:t>/document/9782511</a:t>
            </a:r>
          </a:p>
        </p:txBody>
      </p:sp>
      <p:pic>
        <p:nvPicPr>
          <p:cNvPr id="6" name="Picture 5" descr="A table with a number of check marks&#10;&#10;Description automatically generated">
            <a:extLst>
              <a:ext uri="{FF2B5EF4-FFF2-40B4-BE49-F238E27FC236}">
                <a16:creationId xmlns:a16="http://schemas.microsoft.com/office/drawing/2014/main" id="{8774F0D6-5F72-9FD8-A0B7-280DFF4F7E28}"/>
              </a:ext>
            </a:extLst>
          </p:cNvPr>
          <p:cNvPicPr>
            <a:picLocks noChangeAspect="1"/>
          </p:cNvPicPr>
          <p:nvPr/>
        </p:nvPicPr>
        <p:blipFill>
          <a:blip r:embed="rId3"/>
          <a:stretch>
            <a:fillRect/>
          </a:stretch>
        </p:blipFill>
        <p:spPr>
          <a:xfrm>
            <a:off x="121215" y="505600"/>
            <a:ext cx="9231791" cy="2923400"/>
          </a:xfrm>
          <a:prstGeom prst="rect">
            <a:avLst/>
          </a:prstGeom>
        </p:spPr>
      </p:pic>
      <p:pic>
        <p:nvPicPr>
          <p:cNvPr id="10" name="Picture 9" descr="A diagram of a diagram of a book&#10;&#10;Description automatically generated">
            <a:extLst>
              <a:ext uri="{FF2B5EF4-FFF2-40B4-BE49-F238E27FC236}">
                <a16:creationId xmlns:a16="http://schemas.microsoft.com/office/drawing/2014/main" id="{69C214A1-4E48-6765-056A-65A65B1532E0}"/>
              </a:ext>
            </a:extLst>
          </p:cNvPr>
          <p:cNvPicPr>
            <a:picLocks noChangeAspect="1"/>
          </p:cNvPicPr>
          <p:nvPr/>
        </p:nvPicPr>
        <p:blipFill>
          <a:blip r:embed="rId4"/>
          <a:stretch>
            <a:fillRect/>
          </a:stretch>
        </p:blipFill>
        <p:spPr>
          <a:xfrm>
            <a:off x="6096000" y="3292400"/>
            <a:ext cx="5435600" cy="2768600"/>
          </a:xfrm>
          <a:prstGeom prst="rect">
            <a:avLst/>
          </a:prstGeom>
        </p:spPr>
      </p:pic>
    </p:spTree>
    <p:extLst>
      <p:ext uri="{BB962C8B-B14F-4D97-AF65-F5344CB8AC3E}">
        <p14:creationId xmlns:p14="http://schemas.microsoft.com/office/powerpoint/2010/main" val="3508494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3564-3211-1B90-AF70-78C3BE49FBEA}"/>
              </a:ext>
            </a:extLst>
          </p:cNvPr>
          <p:cNvSpPr>
            <a:spLocks noGrp="1"/>
          </p:cNvSpPr>
          <p:nvPr>
            <p:ph type="title"/>
          </p:nvPr>
        </p:nvSpPr>
        <p:spPr/>
        <p:txBody>
          <a:bodyPr/>
          <a:lstStyle/>
          <a:p>
            <a:r>
              <a:rPr lang="en-US" dirty="0"/>
              <a:t>Results - GSOM</a:t>
            </a:r>
          </a:p>
        </p:txBody>
      </p:sp>
      <p:pic>
        <p:nvPicPr>
          <p:cNvPr id="5" name="Picture 4" descr="A picture containing chart&#10;&#10;Description automatically generated">
            <a:extLst>
              <a:ext uri="{FF2B5EF4-FFF2-40B4-BE49-F238E27FC236}">
                <a16:creationId xmlns:a16="http://schemas.microsoft.com/office/drawing/2014/main" id="{AC1FBCA8-749D-5D00-4A5E-1C4795AEA30C}"/>
              </a:ext>
            </a:extLst>
          </p:cNvPr>
          <p:cNvPicPr>
            <a:picLocks noChangeAspect="1"/>
          </p:cNvPicPr>
          <p:nvPr/>
        </p:nvPicPr>
        <p:blipFill>
          <a:blip r:embed="rId2"/>
          <a:stretch>
            <a:fillRect/>
          </a:stretch>
        </p:blipFill>
        <p:spPr>
          <a:xfrm>
            <a:off x="1676399" y="1247582"/>
            <a:ext cx="7136119" cy="5445985"/>
          </a:xfrm>
          <a:prstGeom prst="rect">
            <a:avLst/>
          </a:prstGeom>
        </p:spPr>
      </p:pic>
    </p:spTree>
    <p:extLst>
      <p:ext uri="{BB962C8B-B14F-4D97-AF65-F5344CB8AC3E}">
        <p14:creationId xmlns:p14="http://schemas.microsoft.com/office/powerpoint/2010/main" val="1103495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Extensions</a:t>
            </a:r>
          </a:p>
        </p:txBody>
      </p:sp>
      <p:sp>
        <p:nvSpPr>
          <p:cNvPr id="9" name="TextBox 8">
            <a:extLst>
              <a:ext uri="{FF2B5EF4-FFF2-40B4-BE49-F238E27FC236}">
                <a16:creationId xmlns:a16="http://schemas.microsoft.com/office/drawing/2014/main" id="{16B8997D-0F95-F7C1-DCAA-F581ACC4E4E5}"/>
              </a:ext>
            </a:extLst>
          </p:cNvPr>
          <p:cNvSpPr txBox="1"/>
          <p:nvPr/>
        </p:nvSpPr>
        <p:spPr>
          <a:xfrm>
            <a:off x="339633" y="1123406"/>
            <a:ext cx="12274397"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pitchFamily="2" charset="2"/>
              <a:buChar char="v"/>
            </a:pPr>
            <a:r>
              <a:rPr lang="en-GB" sz="2400" dirty="0"/>
              <a:t>Extend classification task to a auto encoder</a:t>
            </a:r>
          </a:p>
          <a:p>
            <a:r>
              <a:rPr lang="en-GB" sz="2400" dirty="0"/>
              <a:t>	follow encoder decoder architecture</a:t>
            </a:r>
          </a:p>
          <a:p>
            <a:r>
              <a:rPr lang="en-GB" sz="2400" dirty="0"/>
              <a:t>	challenge : a. define deconvolution method for GCN</a:t>
            </a:r>
          </a:p>
          <a:p>
            <a:r>
              <a:rPr lang="en-GB" sz="2400" dirty="0"/>
              <a:t>		       b. should use pure GCN for both spatial and temporal feature modelling(3d GCN , used in ST-GCN paper)</a:t>
            </a:r>
          </a:p>
          <a:p>
            <a:r>
              <a:rPr lang="en-GB" sz="2400" dirty="0"/>
              <a:t>		       c. can use U-Net architecture</a:t>
            </a:r>
          </a:p>
          <a:p>
            <a:r>
              <a:rPr lang="en-GB" sz="2400" dirty="0"/>
              <a:t>		       </a:t>
            </a:r>
          </a:p>
          <a:p>
            <a:pPr marL="342900" indent="-342900">
              <a:buFont typeface="Wingdings" pitchFamily="2" charset="2"/>
              <a:buChar char="v"/>
            </a:pPr>
            <a:r>
              <a:rPr lang="en-GB" sz="2400" dirty="0"/>
              <a:t>Use another data set</a:t>
            </a:r>
          </a:p>
          <a:p>
            <a:r>
              <a:rPr lang="en-GB" sz="2400" dirty="0"/>
              <a:t>	CMU data set (motion capture data)</a:t>
            </a:r>
          </a:p>
          <a:p>
            <a:endParaRPr lang="en-GB" sz="2400" dirty="0"/>
          </a:p>
          <a:p>
            <a:pPr marL="342900" indent="-342900">
              <a:buFont typeface="Wingdings" pitchFamily="2" charset="2"/>
              <a:buChar char="v"/>
            </a:pPr>
            <a:r>
              <a:rPr lang="en-GB" sz="2400" dirty="0"/>
              <a:t>Potential other experiments? </a:t>
            </a:r>
          </a:p>
          <a:p>
            <a:pPr marL="342900" indent="-342900">
              <a:buFont typeface="Wingdings" pitchFamily="2" charset="2"/>
              <a:buChar char="v"/>
            </a:pPr>
            <a:r>
              <a:rPr lang="en-GB" sz="2400" dirty="0"/>
              <a:t>How to measure the cluster purity in GSOM/ evaluate quality of GSOM output</a:t>
            </a:r>
          </a:p>
          <a:p>
            <a:pPr marL="342900" indent="-342900">
              <a:buFont typeface="Wingdings" pitchFamily="2" charset="2"/>
              <a:buChar char="v"/>
            </a:pPr>
            <a:endParaRPr lang="en-GB" sz="2400" dirty="0"/>
          </a:p>
          <a:p>
            <a:pPr marL="342900" indent="-342900">
              <a:buFont typeface="Wingdings" pitchFamily="2" charset="2"/>
              <a:buChar char="v"/>
            </a:pPr>
            <a:r>
              <a:rPr lang="en-GB" sz="2400" dirty="0"/>
              <a:t>Topic </a:t>
            </a:r>
          </a:p>
          <a:p>
            <a:pPr marL="800100" lvl="1" indent="-342900">
              <a:buFont typeface="Wingdings" pitchFamily="2" charset="2"/>
              <a:buChar char="v"/>
            </a:pPr>
            <a:r>
              <a:rPr lang="en-GB" sz="2400" dirty="0"/>
              <a:t>Semi-supervised neural network for video classification using graph convolution</a:t>
            </a:r>
          </a:p>
          <a:p>
            <a:endParaRPr lang="en-GB" sz="2400" dirty="0"/>
          </a:p>
        </p:txBody>
      </p:sp>
    </p:spTree>
    <p:extLst>
      <p:ext uri="{BB962C8B-B14F-4D97-AF65-F5344CB8AC3E}">
        <p14:creationId xmlns:p14="http://schemas.microsoft.com/office/powerpoint/2010/main" val="1328390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U net Architecture</a:t>
            </a:r>
          </a:p>
        </p:txBody>
      </p:sp>
      <p:pic>
        <p:nvPicPr>
          <p:cNvPr id="3" name="Picture 2" descr="Diagram&#10;&#10;Description automatically generated">
            <a:extLst>
              <a:ext uri="{FF2B5EF4-FFF2-40B4-BE49-F238E27FC236}">
                <a16:creationId xmlns:a16="http://schemas.microsoft.com/office/drawing/2014/main" id="{1BF7DA0A-8D8E-2052-E114-CFB13BB3AC12}"/>
              </a:ext>
            </a:extLst>
          </p:cNvPr>
          <p:cNvPicPr>
            <a:picLocks noChangeAspect="1"/>
          </p:cNvPicPr>
          <p:nvPr/>
        </p:nvPicPr>
        <p:blipFill>
          <a:blip r:embed="rId3"/>
          <a:stretch>
            <a:fillRect/>
          </a:stretch>
        </p:blipFill>
        <p:spPr>
          <a:xfrm>
            <a:off x="2209800" y="1123406"/>
            <a:ext cx="7772400" cy="5140584"/>
          </a:xfrm>
          <a:prstGeom prst="rect">
            <a:avLst/>
          </a:prstGeom>
        </p:spPr>
      </p:pic>
    </p:spTree>
    <p:extLst>
      <p:ext uri="{BB962C8B-B14F-4D97-AF65-F5344CB8AC3E}">
        <p14:creationId xmlns:p14="http://schemas.microsoft.com/office/powerpoint/2010/main" val="512287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Encoder Decoder Architecture</a:t>
            </a:r>
          </a:p>
        </p:txBody>
      </p:sp>
      <p:pic>
        <p:nvPicPr>
          <p:cNvPr id="2" name="Picture 1">
            <a:extLst>
              <a:ext uri="{FF2B5EF4-FFF2-40B4-BE49-F238E27FC236}">
                <a16:creationId xmlns:a16="http://schemas.microsoft.com/office/drawing/2014/main" id="{9A5FA549-042E-73AB-B4B4-BC05E53DE675}"/>
              </a:ext>
            </a:extLst>
          </p:cNvPr>
          <p:cNvPicPr>
            <a:picLocks noChangeAspect="1"/>
          </p:cNvPicPr>
          <p:nvPr/>
        </p:nvPicPr>
        <p:blipFill>
          <a:blip r:embed="rId3"/>
          <a:stretch>
            <a:fillRect/>
          </a:stretch>
        </p:blipFill>
        <p:spPr>
          <a:xfrm>
            <a:off x="2389066" y="1108808"/>
            <a:ext cx="7188688" cy="4837564"/>
          </a:xfrm>
          <a:prstGeom prst="rect">
            <a:avLst/>
          </a:prstGeom>
        </p:spPr>
      </p:pic>
      <p:pic>
        <p:nvPicPr>
          <p:cNvPr id="5" name="Picture 4" descr="A person wearing a hat&#10;&#10;Description automatically generated with medium confidence">
            <a:extLst>
              <a:ext uri="{FF2B5EF4-FFF2-40B4-BE49-F238E27FC236}">
                <a16:creationId xmlns:a16="http://schemas.microsoft.com/office/drawing/2014/main" id="{D88A7D9B-D8F3-0BE9-21CE-443A548BC8B1}"/>
              </a:ext>
            </a:extLst>
          </p:cNvPr>
          <p:cNvPicPr>
            <a:picLocks noChangeAspect="1"/>
          </p:cNvPicPr>
          <p:nvPr/>
        </p:nvPicPr>
        <p:blipFill>
          <a:blip r:embed="rId4"/>
          <a:stretch>
            <a:fillRect/>
          </a:stretch>
        </p:blipFill>
        <p:spPr>
          <a:xfrm>
            <a:off x="210680" y="1117446"/>
            <a:ext cx="1798746" cy="1819186"/>
          </a:xfrm>
          <a:prstGeom prst="rect">
            <a:avLst/>
          </a:prstGeom>
        </p:spPr>
      </p:pic>
      <p:pic>
        <p:nvPicPr>
          <p:cNvPr id="10" name="Picture 9" descr="A person wearing a hat&#10;&#10;Description automatically generated with medium confidence">
            <a:extLst>
              <a:ext uri="{FF2B5EF4-FFF2-40B4-BE49-F238E27FC236}">
                <a16:creationId xmlns:a16="http://schemas.microsoft.com/office/drawing/2014/main" id="{3ADA6C03-4009-6CD3-8F5B-7B97E89FD48D}"/>
              </a:ext>
            </a:extLst>
          </p:cNvPr>
          <p:cNvPicPr>
            <a:picLocks noChangeAspect="1"/>
          </p:cNvPicPr>
          <p:nvPr/>
        </p:nvPicPr>
        <p:blipFill>
          <a:blip r:embed="rId5"/>
          <a:stretch>
            <a:fillRect/>
          </a:stretch>
        </p:blipFill>
        <p:spPr>
          <a:xfrm>
            <a:off x="226041" y="3635873"/>
            <a:ext cx="1798747" cy="1880508"/>
          </a:xfrm>
          <a:prstGeom prst="rect">
            <a:avLst/>
          </a:prstGeom>
        </p:spPr>
      </p:pic>
      <p:pic>
        <p:nvPicPr>
          <p:cNvPr id="11" name="Picture 10" descr="A person wearing a hat&#10;&#10;Description automatically generated with medium confidence">
            <a:extLst>
              <a:ext uri="{FF2B5EF4-FFF2-40B4-BE49-F238E27FC236}">
                <a16:creationId xmlns:a16="http://schemas.microsoft.com/office/drawing/2014/main" id="{7D71ACB3-0EAD-FBD3-D217-7AAA35300101}"/>
              </a:ext>
            </a:extLst>
          </p:cNvPr>
          <p:cNvPicPr>
            <a:picLocks noChangeAspect="1"/>
          </p:cNvPicPr>
          <p:nvPr/>
        </p:nvPicPr>
        <p:blipFill>
          <a:blip r:embed="rId4"/>
          <a:stretch>
            <a:fillRect/>
          </a:stretch>
        </p:blipFill>
        <p:spPr>
          <a:xfrm>
            <a:off x="10107789" y="2373844"/>
            <a:ext cx="1744577" cy="1764402"/>
          </a:xfrm>
          <a:prstGeom prst="rect">
            <a:avLst/>
          </a:prstGeom>
        </p:spPr>
      </p:pic>
      <p:sp>
        <p:nvSpPr>
          <p:cNvPr id="14" name="Down Arrow 13">
            <a:extLst>
              <a:ext uri="{FF2B5EF4-FFF2-40B4-BE49-F238E27FC236}">
                <a16:creationId xmlns:a16="http://schemas.microsoft.com/office/drawing/2014/main" id="{F303F751-1A6F-BF9F-EA26-0AB827EAD0FA}"/>
              </a:ext>
            </a:extLst>
          </p:cNvPr>
          <p:cNvSpPr/>
          <p:nvPr/>
        </p:nvSpPr>
        <p:spPr>
          <a:xfrm>
            <a:off x="1027991" y="3122021"/>
            <a:ext cx="179486" cy="39272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Down Arrow 14">
            <a:extLst>
              <a:ext uri="{FF2B5EF4-FFF2-40B4-BE49-F238E27FC236}">
                <a16:creationId xmlns:a16="http://schemas.microsoft.com/office/drawing/2014/main" id="{FFCD3564-4C23-2B5E-347D-16AE8390052A}"/>
              </a:ext>
            </a:extLst>
          </p:cNvPr>
          <p:cNvSpPr/>
          <p:nvPr/>
        </p:nvSpPr>
        <p:spPr>
          <a:xfrm rot="16200000">
            <a:off x="2107714" y="4056184"/>
            <a:ext cx="199819" cy="36288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Down Arrow 15">
            <a:extLst>
              <a:ext uri="{FF2B5EF4-FFF2-40B4-BE49-F238E27FC236}">
                <a16:creationId xmlns:a16="http://schemas.microsoft.com/office/drawing/2014/main" id="{A1968F52-62B2-EB7A-6D96-C3EE005AED85}"/>
              </a:ext>
            </a:extLst>
          </p:cNvPr>
          <p:cNvSpPr/>
          <p:nvPr/>
        </p:nvSpPr>
        <p:spPr>
          <a:xfrm rot="16200000">
            <a:off x="9750753" y="3247555"/>
            <a:ext cx="199819" cy="36288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74498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err="1"/>
              <a:t>Spatio</a:t>
            </a:r>
            <a:r>
              <a:rPr lang="en-AU" sz="2400" b="1" dirty="0"/>
              <a:t> Temporal Modelling</a:t>
            </a:r>
          </a:p>
        </p:txBody>
      </p:sp>
      <p:sp>
        <p:nvSpPr>
          <p:cNvPr id="9" name="TextBox 8">
            <a:extLst>
              <a:ext uri="{FF2B5EF4-FFF2-40B4-BE49-F238E27FC236}">
                <a16:creationId xmlns:a16="http://schemas.microsoft.com/office/drawing/2014/main" id="{16B8997D-0F95-F7C1-DCAA-F581ACC4E4E5}"/>
              </a:ext>
            </a:extLst>
          </p:cNvPr>
          <p:cNvSpPr txBox="1"/>
          <p:nvPr/>
        </p:nvSpPr>
        <p:spPr>
          <a:xfrm>
            <a:off x="339634" y="1123406"/>
            <a:ext cx="9538144"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Approach 2 : Getting the frame representation using GNN</a:t>
            </a:r>
          </a:p>
          <a:p>
            <a:endParaRPr lang="en-GB" sz="2400" dirty="0"/>
          </a:p>
          <a:p>
            <a:r>
              <a:rPr lang="en-GB" sz="2400" dirty="0"/>
              <a:t>Methods : 1. Obtaining global graph representation using Graph Spectral Theory</a:t>
            </a:r>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p:txBody>
      </p:sp>
      <p:pic>
        <p:nvPicPr>
          <p:cNvPr id="3" name="Picture 2" descr="Text&#10;&#10;Description automatically generated">
            <a:extLst>
              <a:ext uri="{FF2B5EF4-FFF2-40B4-BE49-F238E27FC236}">
                <a16:creationId xmlns:a16="http://schemas.microsoft.com/office/drawing/2014/main" id="{F3341F3D-E980-7FE6-EAE8-133335F97554}"/>
              </a:ext>
            </a:extLst>
          </p:cNvPr>
          <p:cNvPicPr>
            <a:picLocks noChangeAspect="1"/>
          </p:cNvPicPr>
          <p:nvPr/>
        </p:nvPicPr>
        <p:blipFill>
          <a:blip r:embed="rId3"/>
          <a:stretch>
            <a:fillRect/>
          </a:stretch>
        </p:blipFill>
        <p:spPr>
          <a:xfrm>
            <a:off x="0" y="2885486"/>
            <a:ext cx="5062440" cy="1087027"/>
          </a:xfrm>
          <a:prstGeom prst="rect">
            <a:avLst/>
          </a:prstGeom>
        </p:spPr>
      </p:pic>
      <p:pic>
        <p:nvPicPr>
          <p:cNvPr id="6" name="Picture 5" descr="A picture containing text, clock&#10;&#10;Description automatically generated">
            <a:extLst>
              <a:ext uri="{FF2B5EF4-FFF2-40B4-BE49-F238E27FC236}">
                <a16:creationId xmlns:a16="http://schemas.microsoft.com/office/drawing/2014/main" id="{7F5F721C-ECD7-3E6A-8895-EF167FBDF0CB}"/>
              </a:ext>
            </a:extLst>
          </p:cNvPr>
          <p:cNvPicPr>
            <a:picLocks noChangeAspect="1"/>
          </p:cNvPicPr>
          <p:nvPr/>
        </p:nvPicPr>
        <p:blipFill>
          <a:blip r:embed="rId4"/>
          <a:stretch>
            <a:fillRect/>
          </a:stretch>
        </p:blipFill>
        <p:spPr>
          <a:xfrm>
            <a:off x="588041" y="4067826"/>
            <a:ext cx="2070100" cy="457200"/>
          </a:xfrm>
          <a:prstGeom prst="rect">
            <a:avLst/>
          </a:prstGeom>
        </p:spPr>
      </p:pic>
      <p:pic>
        <p:nvPicPr>
          <p:cNvPr id="7" name="Picture 6" descr="Diagram&#10;&#10;Description automatically generated">
            <a:extLst>
              <a:ext uri="{FF2B5EF4-FFF2-40B4-BE49-F238E27FC236}">
                <a16:creationId xmlns:a16="http://schemas.microsoft.com/office/drawing/2014/main" id="{6F7545B0-3551-EFA5-7B7C-DA6D2562DD2D}"/>
              </a:ext>
            </a:extLst>
          </p:cNvPr>
          <p:cNvPicPr>
            <a:picLocks noChangeAspect="1"/>
          </p:cNvPicPr>
          <p:nvPr/>
        </p:nvPicPr>
        <p:blipFill>
          <a:blip r:embed="rId5"/>
          <a:stretch>
            <a:fillRect/>
          </a:stretch>
        </p:blipFill>
        <p:spPr>
          <a:xfrm>
            <a:off x="6527148" y="3307645"/>
            <a:ext cx="5280062" cy="3170294"/>
          </a:xfrm>
          <a:prstGeom prst="rect">
            <a:avLst/>
          </a:prstGeom>
        </p:spPr>
      </p:pic>
      <p:pic>
        <p:nvPicPr>
          <p:cNvPr id="10" name="Picture 9">
            <a:extLst>
              <a:ext uri="{FF2B5EF4-FFF2-40B4-BE49-F238E27FC236}">
                <a16:creationId xmlns:a16="http://schemas.microsoft.com/office/drawing/2014/main" id="{4A226913-5354-A12E-F8A3-159C888F9FBC}"/>
              </a:ext>
            </a:extLst>
          </p:cNvPr>
          <p:cNvPicPr>
            <a:picLocks noChangeAspect="1"/>
          </p:cNvPicPr>
          <p:nvPr/>
        </p:nvPicPr>
        <p:blipFill>
          <a:blip r:embed="rId6"/>
          <a:stretch>
            <a:fillRect/>
          </a:stretch>
        </p:blipFill>
        <p:spPr>
          <a:xfrm>
            <a:off x="3457160" y="4144619"/>
            <a:ext cx="2337634" cy="2287543"/>
          </a:xfrm>
          <a:prstGeom prst="rect">
            <a:avLst/>
          </a:prstGeom>
        </p:spPr>
      </p:pic>
    </p:spTree>
    <p:extLst>
      <p:ext uri="{BB962C8B-B14F-4D97-AF65-F5344CB8AC3E}">
        <p14:creationId xmlns:p14="http://schemas.microsoft.com/office/powerpoint/2010/main" val="3998672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err="1"/>
              <a:t>Spatio</a:t>
            </a:r>
            <a:r>
              <a:rPr lang="en-AU" sz="2400" b="1" dirty="0"/>
              <a:t> Temporal Modelling</a:t>
            </a:r>
          </a:p>
        </p:txBody>
      </p:sp>
      <p:sp>
        <p:nvSpPr>
          <p:cNvPr id="9" name="TextBox 8">
            <a:extLst>
              <a:ext uri="{FF2B5EF4-FFF2-40B4-BE49-F238E27FC236}">
                <a16:creationId xmlns:a16="http://schemas.microsoft.com/office/drawing/2014/main" id="{16B8997D-0F95-F7C1-DCAA-F581ACC4E4E5}"/>
              </a:ext>
            </a:extLst>
          </p:cNvPr>
          <p:cNvSpPr txBox="1"/>
          <p:nvPr/>
        </p:nvSpPr>
        <p:spPr>
          <a:xfrm>
            <a:off x="438794" y="1002838"/>
            <a:ext cx="9538144"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Methods : 2. Obtaining latent representation using GCN operation over local neighbourhood </a:t>
            </a:r>
          </a:p>
          <a:p>
            <a:r>
              <a:rPr lang="en-GB" sz="2400" dirty="0"/>
              <a:t>Ex: random walk algorithm, k-hop neighbourhood </a:t>
            </a:r>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p:txBody>
      </p:sp>
      <p:pic>
        <p:nvPicPr>
          <p:cNvPr id="2" name="Picture 1" descr="Diagram&#10;&#10;Description automatically generated">
            <a:extLst>
              <a:ext uri="{FF2B5EF4-FFF2-40B4-BE49-F238E27FC236}">
                <a16:creationId xmlns:a16="http://schemas.microsoft.com/office/drawing/2014/main" id="{C63BAAD3-FB4A-9E63-F694-5789F4A2AE16}"/>
              </a:ext>
            </a:extLst>
          </p:cNvPr>
          <p:cNvPicPr>
            <a:picLocks noChangeAspect="1"/>
          </p:cNvPicPr>
          <p:nvPr/>
        </p:nvPicPr>
        <p:blipFill>
          <a:blip r:embed="rId3"/>
          <a:stretch>
            <a:fillRect/>
          </a:stretch>
        </p:blipFill>
        <p:spPr>
          <a:xfrm>
            <a:off x="2668304" y="2125980"/>
            <a:ext cx="7518400" cy="2971800"/>
          </a:xfrm>
          <a:prstGeom prst="rect">
            <a:avLst/>
          </a:prstGeom>
        </p:spPr>
      </p:pic>
      <p:sp>
        <p:nvSpPr>
          <p:cNvPr id="5" name="Rectangle 4">
            <a:extLst>
              <a:ext uri="{FF2B5EF4-FFF2-40B4-BE49-F238E27FC236}">
                <a16:creationId xmlns:a16="http://schemas.microsoft.com/office/drawing/2014/main" id="{6B4E4911-243E-B447-9053-9F0FA629F8D0}"/>
              </a:ext>
            </a:extLst>
          </p:cNvPr>
          <p:cNvSpPr/>
          <p:nvPr/>
        </p:nvSpPr>
        <p:spPr>
          <a:xfrm>
            <a:off x="2076995" y="2455816"/>
            <a:ext cx="4467497" cy="2821577"/>
          </a:xfrm>
          <a:prstGeom prst="rect">
            <a:avLst/>
          </a:prstGeom>
          <a:no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5E9134E9-145C-42C9-43F8-56A0774C3DA4}"/>
              </a:ext>
            </a:extLst>
          </p:cNvPr>
          <p:cNvSpPr txBox="1"/>
          <p:nvPr/>
        </p:nvSpPr>
        <p:spPr>
          <a:xfrm>
            <a:off x="4018575" y="5617471"/>
            <a:ext cx="4817857" cy="369332"/>
          </a:xfrm>
          <a:prstGeom prst="rect">
            <a:avLst/>
          </a:prstGeom>
          <a:noFill/>
        </p:spPr>
        <p:txBody>
          <a:bodyPr wrap="none" rtlCol="0">
            <a:spAutoFit/>
          </a:bodyPr>
          <a:lstStyle/>
          <a:p>
            <a:r>
              <a:rPr lang="en-US" dirty="0"/>
              <a:t>General Vector Representation of Human Posture</a:t>
            </a:r>
          </a:p>
        </p:txBody>
      </p:sp>
      <p:pic>
        <p:nvPicPr>
          <p:cNvPr id="11" name="Picture 10" descr="Diagram&#10;&#10;Description automatically generated with medium confidence">
            <a:extLst>
              <a:ext uri="{FF2B5EF4-FFF2-40B4-BE49-F238E27FC236}">
                <a16:creationId xmlns:a16="http://schemas.microsoft.com/office/drawing/2014/main" id="{8A1E6EB7-7C0A-E325-CFCE-3A52C9F8A776}"/>
              </a:ext>
            </a:extLst>
          </p:cNvPr>
          <p:cNvPicPr>
            <a:picLocks noChangeAspect="1"/>
          </p:cNvPicPr>
          <p:nvPr/>
        </p:nvPicPr>
        <p:blipFill>
          <a:blip r:embed="rId4"/>
          <a:stretch>
            <a:fillRect/>
          </a:stretch>
        </p:blipFill>
        <p:spPr>
          <a:xfrm>
            <a:off x="5707237" y="5986803"/>
            <a:ext cx="1674509" cy="871197"/>
          </a:xfrm>
          <a:prstGeom prst="rect">
            <a:avLst/>
          </a:prstGeom>
        </p:spPr>
      </p:pic>
      <p:sp>
        <p:nvSpPr>
          <p:cNvPr id="12" name="Down Arrow 11">
            <a:extLst>
              <a:ext uri="{FF2B5EF4-FFF2-40B4-BE49-F238E27FC236}">
                <a16:creationId xmlns:a16="http://schemas.microsoft.com/office/drawing/2014/main" id="{29AF8C95-BB87-F14D-4C46-5CFF5E4DC6CE}"/>
              </a:ext>
            </a:extLst>
          </p:cNvPr>
          <p:cNvSpPr/>
          <p:nvPr/>
        </p:nvSpPr>
        <p:spPr>
          <a:xfrm>
            <a:off x="6096000" y="5357114"/>
            <a:ext cx="226423" cy="3400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03D5ED-E951-BC65-A9BD-0B00299740F3}"/>
              </a:ext>
            </a:extLst>
          </p:cNvPr>
          <p:cNvPicPr>
            <a:picLocks noChangeAspect="1"/>
          </p:cNvPicPr>
          <p:nvPr/>
        </p:nvPicPr>
        <p:blipFill>
          <a:blip r:embed="rId5"/>
          <a:stretch>
            <a:fillRect/>
          </a:stretch>
        </p:blipFill>
        <p:spPr>
          <a:xfrm>
            <a:off x="57642" y="2582921"/>
            <a:ext cx="2610662" cy="2554720"/>
          </a:xfrm>
          <a:prstGeom prst="rect">
            <a:avLst/>
          </a:prstGeom>
        </p:spPr>
      </p:pic>
    </p:spTree>
    <p:extLst>
      <p:ext uri="{BB962C8B-B14F-4D97-AF65-F5344CB8AC3E}">
        <p14:creationId xmlns:p14="http://schemas.microsoft.com/office/powerpoint/2010/main" val="1981377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err="1"/>
              <a:t>Spatio</a:t>
            </a:r>
            <a:r>
              <a:rPr lang="en-AU" sz="2400" b="1" dirty="0"/>
              <a:t> Temporal Modelling</a:t>
            </a:r>
          </a:p>
        </p:txBody>
      </p:sp>
      <p:sp>
        <p:nvSpPr>
          <p:cNvPr id="9" name="TextBox 8">
            <a:extLst>
              <a:ext uri="{FF2B5EF4-FFF2-40B4-BE49-F238E27FC236}">
                <a16:creationId xmlns:a16="http://schemas.microsoft.com/office/drawing/2014/main" id="{16B8997D-0F95-F7C1-DCAA-F581ACC4E4E5}"/>
              </a:ext>
            </a:extLst>
          </p:cNvPr>
          <p:cNvSpPr txBox="1"/>
          <p:nvPr/>
        </p:nvSpPr>
        <p:spPr>
          <a:xfrm>
            <a:off x="702888" y="1149873"/>
            <a:ext cx="78899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Objective</a:t>
            </a:r>
          </a:p>
          <a:p>
            <a:endParaRPr lang="en-GB" sz="2400" dirty="0"/>
          </a:p>
        </p:txBody>
      </p:sp>
      <p:pic>
        <p:nvPicPr>
          <p:cNvPr id="4" name="Picture 3">
            <a:extLst>
              <a:ext uri="{FF2B5EF4-FFF2-40B4-BE49-F238E27FC236}">
                <a16:creationId xmlns:a16="http://schemas.microsoft.com/office/drawing/2014/main" id="{BEBABE01-80FE-7909-DEF4-E4DD2193766B}"/>
              </a:ext>
            </a:extLst>
          </p:cNvPr>
          <p:cNvPicPr>
            <a:picLocks noChangeAspect="1"/>
          </p:cNvPicPr>
          <p:nvPr/>
        </p:nvPicPr>
        <p:blipFill>
          <a:blip r:embed="rId3"/>
          <a:stretch>
            <a:fillRect/>
          </a:stretch>
        </p:blipFill>
        <p:spPr>
          <a:xfrm>
            <a:off x="511628" y="2350202"/>
            <a:ext cx="9402311" cy="2613920"/>
          </a:xfrm>
          <a:prstGeom prst="rect">
            <a:avLst/>
          </a:prstGeom>
        </p:spPr>
      </p:pic>
    </p:spTree>
    <p:extLst>
      <p:ext uri="{BB962C8B-B14F-4D97-AF65-F5344CB8AC3E}">
        <p14:creationId xmlns:p14="http://schemas.microsoft.com/office/powerpoint/2010/main" val="1205666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Knowledge Graph Modelling</a:t>
            </a:r>
          </a:p>
        </p:txBody>
      </p:sp>
      <p:grpSp>
        <p:nvGrpSpPr>
          <p:cNvPr id="17" name="Group 16">
            <a:extLst>
              <a:ext uri="{FF2B5EF4-FFF2-40B4-BE49-F238E27FC236}">
                <a16:creationId xmlns:a16="http://schemas.microsoft.com/office/drawing/2014/main" id="{27EE2120-C4D5-70BB-121F-9FB7B7374CAD}"/>
              </a:ext>
            </a:extLst>
          </p:cNvPr>
          <p:cNvGrpSpPr/>
          <p:nvPr/>
        </p:nvGrpSpPr>
        <p:grpSpPr>
          <a:xfrm>
            <a:off x="3734236" y="982245"/>
            <a:ext cx="3136827" cy="2819046"/>
            <a:chOff x="8016783" y="1527395"/>
            <a:chExt cx="3439341" cy="3037448"/>
          </a:xfrm>
        </p:grpSpPr>
        <p:pic>
          <p:nvPicPr>
            <p:cNvPr id="6" name="Picture 5" descr="A picture containing text, clock, vector graphics&#10;&#10;Description automatically generated">
              <a:extLst>
                <a:ext uri="{FF2B5EF4-FFF2-40B4-BE49-F238E27FC236}">
                  <a16:creationId xmlns:a16="http://schemas.microsoft.com/office/drawing/2014/main" id="{B0320ACB-C91E-7FCD-44A2-8EBF46EEA428}"/>
                </a:ext>
              </a:extLst>
            </p:cNvPr>
            <p:cNvPicPr>
              <a:picLocks noChangeAspect="1"/>
            </p:cNvPicPr>
            <p:nvPr/>
          </p:nvPicPr>
          <p:blipFill>
            <a:blip r:embed="rId3"/>
            <a:stretch>
              <a:fillRect/>
            </a:stretch>
          </p:blipFill>
          <p:spPr>
            <a:xfrm>
              <a:off x="8016783" y="1527395"/>
              <a:ext cx="3439341" cy="2800338"/>
            </a:xfrm>
            <a:prstGeom prst="rect">
              <a:avLst/>
            </a:prstGeom>
          </p:spPr>
        </p:pic>
        <p:sp>
          <p:nvSpPr>
            <p:cNvPr id="11" name="TextBox 10">
              <a:extLst>
                <a:ext uri="{FF2B5EF4-FFF2-40B4-BE49-F238E27FC236}">
                  <a16:creationId xmlns:a16="http://schemas.microsoft.com/office/drawing/2014/main" id="{6E3E0136-2156-DCCC-71C5-811360840B19}"/>
                </a:ext>
              </a:extLst>
            </p:cNvPr>
            <p:cNvSpPr txBox="1"/>
            <p:nvPr/>
          </p:nvSpPr>
          <p:spPr>
            <a:xfrm>
              <a:off x="8595709" y="4195511"/>
              <a:ext cx="25827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Knowledge Graph</a:t>
              </a:r>
            </a:p>
          </p:txBody>
        </p:sp>
      </p:grpSp>
      <p:grpSp>
        <p:nvGrpSpPr>
          <p:cNvPr id="15" name="Group 14">
            <a:extLst>
              <a:ext uri="{FF2B5EF4-FFF2-40B4-BE49-F238E27FC236}">
                <a16:creationId xmlns:a16="http://schemas.microsoft.com/office/drawing/2014/main" id="{238DBE22-452A-4901-2220-D0A6AE52E73A}"/>
              </a:ext>
            </a:extLst>
          </p:cNvPr>
          <p:cNvGrpSpPr/>
          <p:nvPr/>
        </p:nvGrpSpPr>
        <p:grpSpPr>
          <a:xfrm>
            <a:off x="6651809" y="4852307"/>
            <a:ext cx="4229551" cy="1670658"/>
            <a:chOff x="339634" y="4161687"/>
            <a:chExt cx="6590915" cy="2510439"/>
          </a:xfrm>
        </p:grpSpPr>
        <p:pic>
          <p:nvPicPr>
            <p:cNvPr id="4" name="Picture 3">
              <a:extLst>
                <a:ext uri="{FF2B5EF4-FFF2-40B4-BE49-F238E27FC236}">
                  <a16:creationId xmlns:a16="http://schemas.microsoft.com/office/drawing/2014/main" id="{BEBABE01-80FE-7909-DEF4-E4DD2193766B}"/>
                </a:ext>
              </a:extLst>
            </p:cNvPr>
            <p:cNvPicPr>
              <a:picLocks noChangeAspect="1"/>
            </p:cNvPicPr>
            <p:nvPr/>
          </p:nvPicPr>
          <p:blipFill>
            <a:blip r:embed="rId4"/>
            <a:stretch>
              <a:fillRect/>
            </a:stretch>
          </p:blipFill>
          <p:spPr>
            <a:xfrm>
              <a:off x="339634" y="4161687"/>
              <a:ext cx="6590915" cy="1832329"/>
            </a:xfrm>
            <a:prstGeom prst="rect">
              <a:avLst/>
            </a:prstGeom>
          </p:spPr>
        </p:pic>
        <p:sp>
          <p:nvSpPr>
            <p:cNvPr id="10" name="TextBox 9">
              <a:extLst>
                <a:ext uri="{FF2B5EF4-FFF2-40B4-BE49-F238E27FC236}">
                  <a16:creationId xmlns:a16="http://schemas.microsoft.com/office/drawing/2014/main" id="{C7517194-2735-849E-4D28-5C46F0520D3C}"/>
                </a:ext>
              </a:extLst>
            </p:cNvPr>
            <p:cNvSpPr txBox="1"/>
            <p:nvPr/>
          </p:nvSpPr>
          <p:spPr>
            <a:xfrm>
              <a:off x="1212114" y="6117144"/>
              <a:ext cx="5494517" cy="5549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Computer Vision Data Processing</a:t>
              </a:r>
            </a:p>
          </p:txBody>
        </p:sp>
        <p:sp>
          <p:nvSpPr>
            <p:cNvPr id="12" name="Rectangle 11">
              <a:extLst>
                <a:ext uri="{FF2B5EF4-FFF2-40B4-BE49-F238E27FC236}">
                  <a16:creationId xmlns:a16="http://schemas.microsoft.com/office/drawing/2014/main" id="{D28E5BE0-7AF5-2C79-E48B-ACC90A69F53F}"/>
                </a:ext>
              </a:extLst>
            </p:cNvPr>
            <p:cNvSpPr/>
            <p:nvPr/>
          </p:nvSpPr>
          <p:spPr>
            <a:xfrm>
              <a:off x="4637314" y="4327733"/>
              <a:ext cx="2293235" cy="1666283"/>
            </a:xfrm>
            <a:prstGeom prst="rect">
              <a:avLst/>
            </a:prstGeom>
            <a:solidFill>
              <a:srgbClr val="3A60A8">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36B5CC50-02F5-4B1A-CAA8-B26ECF999730}"/>
              </a:ext>
            </a:extLst>
          </p:cNvPr>
          <p:cNvGrpSpPr/>
          <p:nvPr/>
        </p:nvGrpSpPr>
        <p:grpSpPr>
          <a:xfrm>
            <a:off x="4035270" y="4962807"/>
            <a:ext cx="2287122" cy="1797550"/>
            <a:chOff x="1940162" y="2373421"/>
            <a:chExt cx="2757097" cy="1888626"/>
          </a:xfrm>
        </p:grpSpPr>
        <p:sp>
          <p:nvSpPr>
            <p:cNvPr id="7" name="TextBox 6">
              <a:extLst>
                <a:ext uri="{FF2B5EF4-FFF2-40B4-BE49-F238E27FC236}">
                  <a16:creationId xmlns:a16="http://schemas.microsoft.com/office/drawing/2014/main" id="{F1144D58-435F-ED38-D02F-52B8748D5372}"/>
                </a:ext>
              </a:extLst>
            </p:cNvPr>
            <p:cNvSpPr txBox="1"/>
            <p:nvPr/>
          </p:nvSpPr>
          <p:spPr>
            <a:xfrm>
              <a:off x="2106315" y="3582969"/>
              <a:ext cx="2424791" cy="6790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Accelerometer Data Processing</a:t>
              </a:r>
            </a:p>
          </p:txBody>
        </p:sp>
        <p:pic>
          <p:nvPicPr>
            <p:cNvPr id="14" name="Picture 13" descr="Diagram&#10;&#10;Description automatically generated">
              <a:extLst>
                <a:ext uri="{FF2B5EF4-FFF2-40B4-BE49-F238E27FC236}">
                  <a16:creationId xmlns:a16="http://schemas.microsoft.com/office/drawing/2014/main" id="{EF46BB45-16BD-48B2-898F-7C49CD72A018}"/>
                </a:ext>
              </a:extLst>
            </p:cNvPr>
            <p:cNvPicPr>
              <a:picLocks noChangeAspect="1"/>
            </p:cNvPicPr>
            <p:nvPr/>
          </p:nvPicPr>
          <p:blipFill>
            <a:blip r:embed="rId5"/>
            <a:stretch>
              <a:fillRect/>
            </a:stretch>
          </p:blipFill>
          <p:spPr>
            <a:xfrm>
              <a:off x="1940162" y="2373421"/>
              <a:ext cx="2757097" cy="1332457"/>
            </a:xfrm>
            <a:prstGeom prst="rect">
              <a:avLst/>
            </a:prstGeom>
          </p:spPr>
        </p:pic>
      </p:grpSp>
      <p:grpSp>
        <p:nvGrpSpPr>
          <p:cNvPr id="18" name="Group 17">
            <a:extLst>
              <a:ext uri="{FF2B5EF4-FFF2-40B4-BE49-F238E27FC236}">
                <a16:creationId xmlns:a16="http://schemas.microsoft.com/office/drawing/2014/main" id="{8AB83B73-799C-2CC6-8A72-A74822F038EA}"/>
              </a:ext>
            </a:extLst>
          </p:cNvPr>
          <p:cNvGrpSpPr/>
          <p:nvPr/>
        </p:nvGrpSpPr>
        <p:grpSpPr>
          <a:xfrm>
            <a:off x="659839" y="5044260"/>
            <a:ext cx="2386425" cy="1781245"/>
            <a:chOff x="2440339" y="2362773"/>
            <a:chExt cx="2386425" cy="1781245"/>
          </a:xfrm>
        </p:grpSpPr>
        <p:sp>
          <p:nvSpPr>
            <p:cNvPr id="19" name="TextBox 18">
              <a:extLst>
                <a:ext uri="{FF2B5EF4-FFF2-40B4-BE49-F238E27FC236}">
                  <a16:creationId xmlns:a16="http://schemas.microsoft.com/office/drawing/2014/main" id="{8766E6FB-1ED7-8C1D-6A33-AB9BB641FAF2}"/>
                </a:ext>
              </a:extLst>
            </p:cNvPr>
            <p:cNvSpPr txBox="1"/>
            <p:nvPr/>
          </p:nvSpPr>
          <p:spPr>
            <a:xfrm>
              <a:off x="2440339" y="3497687"/>
              <a:ext cx="23482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Experience Sampling</a:t>
              </a:r>
            </a:p>
            <a:p>
              <a:r>
                <a:rPr lang="en-GB" dirty="0"/>
                <a:t> Data Processing</a:t>
              </a:r>
            </a:p>
          </p:txBody>
        </p:sp>
        <p:pic>
          <p:nvPicPr>
            <p:cNvPr id="20" name="Picture 19" descr="Diagram&#10;&#10;Description automatically generated">
              <a:extLst>
                <a:ext uri="{FF2B5EF4-FFF2-40B4-BE49-F238E27FC236}">
                  <a16:creationId xmlns:a16="http://schemas.microsoft.com/office/drawing/2014/main" id="{24039B22-BE69-82C6-3ADA-382E5697C44F}"/>
                </a:ext>
              </a:extLst>
            </p:cNvPr>
            <p:cNvPicPr>
              <a:picLocks noChangeAspect="1"/>
            </p:cNvPicPr>
            <p:nvPr/>
          </p:nvPicPr>
          <p:blipFill>
            <a:blip r:embed="rId5"/>
            <a:stretch>
              <a:fillRect/>
            </a:stretch>
          </p:blipFill>
          <p:spPr>
            <a:xfrm>
              <a:off x="2478472" y="2362773"/>
              <a:ext cx="2348292" cy="1134889"/>
            </a:xfrm>
            <a:prstGeom prst="rect">
              <a:avLst/>
            </a:prstGeom>
          </p:spPr>
        </p:pic>
      </p:grpSp>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9678BB59-A9D7-8E79-CCB2-353661D7EF7A}"/>
                  </a:ext>
                </a:extLst>
              </p14:cNvPr>
              <p14:cNvContentPartPr/>
              <p14:nvPr/>
            </p14:nvContentPartPr>
            <p14:xfrm>
              <a:off x="-1311429" y="1738234"/>
              <a:ext cx="360" cy="360"/>
            </p14:xfrm>
          </p:contentPart>
        </mc:Choice>
        <mc:Fallback xmlns="">
          <p:pic>
            <p:nvPicPr>
              <p:cNvPr id="27" name="Ink 26">
                <a:extLst>
                  <a:ext uri="{FF2B5EF4-FFF2-40B4-BE49-F238E27FC236}">
                    <a16:creationId xmlns:a16="http://schemas.microsoft.com/office/drawing/2014/main" id="{9678BB59-A9D7-8E79-CCB2-353661D7EF7A}"/>
                  </a:ext>
                </a:extLst>
              </p:cNvPr>
              <p:cNvPicPr/>
              <p:nvPr/>
            </p:nvPicPr>
            <p:blipFill>
              <a:blip r:embed="rId7"/>
              <a:stretch>
                <a:fillRect/>
              </a:stretch>
            </p:blipFill>
            <p:spPr>
              <a:xfrm>
                <a:off x="-1347069" y="170223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4" name="Ink 43">
                <a:extLst>
                  <a:ext uri="{FF2B5EF4-FFF2-40B4-BE49-F238E27FC236}">
                    <a16:creationId xmlns:a16="http://schemas.microsoft.com/office/drawing/2014/main" id="{2F64A686-DA82-439E-D491-E2934E56C6C0}"/>
                  </a:ext>
                </a:extLst>
              </p14:cNvPr>
              <p14:cNvContentPartPr/>
              <p14:nvPr/>
            </p14:nvContentPartPr>
            <p14:xfrm>
              <a:off x="2765571" y="4810834"/>
              <a:ext cx="321840" cy="431280"/>
            </p14:xfrm>
          </p:contentPart>
        </mc:Choice>
        <mc:Fallback xmlns="">
          <p:pic>
            <p:nvPicPr>
              <p:cNvPr id="44" name="Ink 43">
                <a:extLst>
                  <a:ext uri="{FF2B5EF4-FFF2-40B4-BE49-F238E27FC236}">
                    <a16:creationId xmlns:a16="http://schemas.microsoft.com/office/drawing/2014/main" id="{2F64A686-DA82-439E-D491-E2934E56C6C0}"/>
                  </a:ext>
                </a:extLst>
              </p:cNvPr>
              <p:cNvPicPr/>
              <p:nvPr/>
            </p:nvPicPr>
            <p:blipFill>
              <a:blip r:embed="rId9"/>
              <a:stretch>
                <a:fillRect/>
              </a:stretch>
            </p:blipFill>
            <p:spPr>
              <a:xfrm>
                <a:off x="2729571" y="4775194"/>
                <a:ext cx="39348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1" name="Ink 50">
                <a:extLst>
                  <a:ext uri="{FF2B5EF4-FFF2-40B4-BE49-F238E27FC236}">
                    <a16:creationId xmlns:a16="http://schemas.microsoft.com/office/drawing/2014/main" id="{34430C04-691D-B5ED-D78B-BB858308CB9E}"/>
                  </a:ext>
                </a:extLst>
              </p14:cNvPr>
              <p14:cNvContentPartPr/>
              <p14:nvPr/>
            </p14:nvContentPartPr>
            <p14:xfrm>
              <a:off x="6046251" y="3159514"/>
              <a:ext cx="360" cy="360"/>
            </p14:xfrm>
          </p:contentPart>
        </mc:Choice>
        <mc:Fallback xmlns="">
          <p:pic>
            <p:nvPicPr>
              <p:cNvPr id="51" name="Ink 50">
                <a:extLst>
                  <a:ext uri="{FF2B5EF4-FFF2-40B4-BE49-F238E27FC236}">
                    <a16:creationId xmlns:a16="http://schemas.microsoft.com/office/drawing/2014/main" id="{34430C04-691D-B5ED-D78B-BB858308CB9E}"/>
                  </a:ext>
                </a:extLst>
              </p:cNvPr>
              <p:cNvPicPr/>
              <p:nvPr/>
            </p:nvPicPr>
            <p:blipFill>
              <a:blip r:embed="rId7"/>
              <a:stretch>
                <a:fillRect/>
              </a:stretch>
            </p:blipFill>
            <p:spPr>
              <a:xfrm>
                <a:off x="6010251" y="3123874"/>
                <a:ext cx="72000" cy="72000"/>
              </a:xfrm>
              <a:prstGeom prst="rect">
                <a:avLst/>
              </a:prstGeom>
            </p:spPr>
          </p:pic>
        </mc:Fallback>
      </mc:AlternateContent>
      <p:grpSp>
        <p:nvGrpSpPr>
          <p:cNvPr id="54" name="Group 53">
            <a:extLst>
              <a:ext uri="{FF2B5EF4-FFF2-40B4-BE49-F238E27FC236}">
                <a16:creationId xmlns:a16="http://schemas.microsoft.com/office/drawing/2014/main" id="{27D4DC54-B6AE-A57C-46E2-5B1948AE8DBA}"/>
              </a:ext>
            </a:extLst>
          </p:cNvPr>
          <p:cNvGrpSpPr/>
          <p:nvPr/>
        </p:nvGrpSpPr>
        <p:grpSpPr>
          <a:xfrm>
            <a:off x="3049251" y="2838754"/>
            <a:ext cx="6088680" cy="2184480"/>
            <a:chOff x="3049251" y="2838754"/>
            <a:chExt cx="6088680" cy="2184480"/>
          </a:xfrm>
        </p:grpSpPr>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49CC13AE-9D03-13F5-C966-A6BE4133117D}"/>
                    </a:ext>
                  </a:extLst>
                </p14:cNvPr>
                <p14:cNvContentPartPr/>
                <p14:nvPr/>
              </p14:nvContentPartPr>
              <p14:xfrm>
                <a:off x="6601731" y="2946394"/>
                <a:ext cx="2536200" cy="2041200"/>
              </p14:xfrm>
            </p:contentPart>
          </mc:Choice>
          <mc:Fallback xmlns="">
            <p:pic>
              <p:nvPicPr>
                <p:cNvPr id="33" name="Ink 32">
                  <a:extLst>
                    <a:ext uri="{FF2B5EF4-FFF2-40B4-BE49-F238E27FC236}">
                      <a16:creationId xmlns:a16="http://schemas.microsoft.com/office/drawing/2014/main" id="{49CC13AE-9D03-13F5-C966-A6BE4133117D}"/>
                    </a:ext>
                  </a:extLst>
                </p:cNvPr>
                <p:cNvPicPr/>
                <p:nvPr/>
              </p:nvPicPr>
              <p:blipFill>
                <a:blip r:embed="rId12"/>
                <a:stretch>
                  <a:fillRect/>
                </a:stretch>
              </p:blipFill>
              <p:spPr>
                <a:xfrm>
                  <a:off x="6565731" y="2910754"/>
                  <a:ext cx="2607840" cy="2112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4" name="Ink 33">
                  <a:extLst>
                    <a:ext uri="{FF2B5EF4-FFF2-40B4-BE49-F238E27FC236}">
                      <a16:creationId xmlns:a16="http://schemas.microsoft.com/office/drawing/2014/main" id="{C664069F-D54E-C677-C051-5F13BC8E554C}"/>
                    </a:ext>
                  </a:extLst>
                </p14:cNvPr>
                <p14:cNvContentPartPr/>
                <p14:nvPr/>
              </p14:nvContentPartPr>
              <p14:xfrm>
                <a:off x="6635211" y="2970154"/>
                <a:ext cx="48960" cy="102240"/>
              </p14:xfrm>
            </p:contentPart>
          </mc:Choice>
          <mc:Fallback xmlns="">
            <p:pic>
              <p:nvPicPr>
                <p:cNvPr id="34" name="Ink 33">
                  <a:extLst>
                    <a:ext uri="{FF2B5EF4-FFF2-40B4-BE49-F238E27FC236}">
                      <a16:creationId xmlns:a16="http://schemas.microsoft.com/office/drawing/2014/main" id="{C664069F-D54E-C677-C051-5F13BC8E554C}"/>
                    </a:ext>
                  </a:extLst>
                </p:cNvPr>
                <p:cNvPicPr/>
                <p:nvPr/>
              </p:nvPicPr>
              <p:blipFill>
                <a:blip r:embed="rId14"/>
                <a:stretch>
                  <a:fillRect/>
                </a:stretch>
              </p:blipFill>
              <p:spPr>
                <a:xfrm>
                  <a:off x="6599571" y="2934154"/>
                  <a:ext cx="1206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2FE98E96-B637-794D-C477-5AEF16326396}"/>
                    </a:ext>
                  </a:extLst>
                </p14:cNvPr>
                <p14:cNvContentPartPr/>
                <p14:nvPr/>
              </p14:nvContentPartPr>
              <p14:xfrm>
                <a:off x="6625491" y="2883034"/>
                <a:ext cx="67320" cy="63360"/>
              </p14:xfrm>
            </p:contentPart>
          </mc:Choice>
          <mc:Fallback xmlns="">
            <p:pic>
              <p:nvPicPr>
                <p:cNvPr id="36" name="Ink 35">
                  <a:extLst>
                    <a:ext uri="{FF2B5EF4-FFF2-40B4-BE49-F238E27FC236}">
                      <a16:creationId xmlns:a16="http://schemas.microsoft.com/office/drawing/2014/main" id="{2FE98E96-B637-794D-C477-5AEF16326396}"/>
                    </a:ext>
                  </a:extLst>
                </p:cNvPr>
                <p:cNvPicPr/>
                <p:nvPr/>
              </p:nvPicPr>
              <p:blipFill>
                <a:blip r:embed="rId16"/>
                <a:stretch>
                  <a:fillRect/>
                </a:stretch>
              </p:blipFill>
              <p:spPr>
                <a:xfrm>
                  <a:off x="6589491" y="2847394"/>
                  <a:ext cx="1389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8" name="Ink 37">
                  <a:extLst>
                    <a:ext uri="{FF2B5EF4-FFF2-40B4-BE49-F238E27FC236}">
                      <a16:creationId xmlns:a16="http://schemas.microsoft.com/office/drawing/2014/main" id="{318AB94D-79EF-20EB-FC96-E7F3BEDF4B5B}"/>
                    </a:ext>
                  </a:extLst>
                </p14:cNvPr>
                <p14:cNvContentPartPr/>
                <p14:nvPr/>
              </p14:nvContentPartPr>
              <p14:xfrm>
                <a:off x="6096291" y="3034954"/>
                <a:ext cx="75960" cy="1988280"/>
              </p14:xfrm>
            </p:contentPart>
          </mc:Choice>
          <mc:Fallback xmlns="">
            <p:pic>
              <p:nvPicPr>
                <p:cNvPr id="38" name="Ink 37">
                  <a:extLst>
                    <a:ext uri="{FF2B5EF4-FFF2-40B4-BE49-F238E27FC236}">
                      <a16:creationId xmlns:a16="http://schemas.microsoft.com/office/drawing/2014/main" id="{318AB94D-79EF-20EB-FC96-E7F3BEDF4B5B}"/>
                    </a:ext>
                  </a:extLst>
                </p:cNvPr>
                <p:cNvPicPr/>
                <p:nvPr/>
              </p:nvPicPr>
              <p:blipFill>
                <a:blip r:embed="rId18"/>
                <a:stretch>
                  <a:fillRect/>
                </a:stretch>
              </p:blipFill>
              <p:spPr>
                <a:xfrm>
                  <a:off x="6060291" y="2998954"/>
                  <a:ext cx="147600" cy="2059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0" name="Ink 39">
                  <a:extLst>
                    <a:ext uri="{FF2B5EF4-FFF2-40B4-BE49-F238E27FC236}">
                      <a16:creationId xmlns:a16="http://schemas.microsoft.com/office/drawing/2014/main" id="{B0581A5E-BE98-8ECB-23B4-93BC77C60FB8}"/>
                    </a:ext>
                  </a:extLst>
                </p14:cNvPr>
                <p14:cNvContentPartPr/>
                <p14:nvPr/>
              </p14:nvContentPartPr>
              <p14:xfrm>
                <a:off x="6103851" y="2996794"/>
                <a:ext cx="147960" cy="173520"/>
              </p14:xfrm>
            </p:contentPart>
          </mc:Choice>
          <mc:Fallback xmlns="">
            <p:pic>
              <p:nvPicPr>
                <p:cNvPr id="40" name="Ink 39">
                  <a:extLst>
                    <a:ext uri="{FF2B5EF4-FFF2-40B4-BE49-F238E27FC236}">
                      <a16:creationId xmlns:a16="http://schemas.microsoft.com/office/drawing/2014/main" id="{B0581A5E-BE98-8ECB-23B4-93BC77C60FB8}"/>
                    </a:ext>
                  </a:extLst>
                </p:cNvPr>
                <p:cNvPicPr/>
                <p:nvPr/>
              </p:nvPicPr>
              <p:blipFill>
                <a:blip r:embed="rId20"/>
                <a:stretch>
                  <a:fillRect/>
                </a:stretch>
              </p:blipFill>
              <p:spPr>
                <a:xfrm>
                  <a:off x="6067851" y="2960794"/>
                  <a:ext cx="2196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2" name="Ink 41">
                  <a:extLst>
                    <a:ext uri="{FF2B5EF4-FFF2-40B4-BE49-F238E27FC236}">
                      <a16:creationId xmlns:a16="http://schemas.microsoft.com/office/drawing/2014/main" id="{E4A7E623-B801-74E8-2ABB-4C6B1609D9B7}"/>
                    </a:ext>
                  </a:extLst>
                </p14:cNvPr>
                <p14:cNvContentPartPr/>
                <p14:nvPr/>
              </p14:nvContentPartPr>
              <p14:xfrm>
                <a:off x="6063531" y="2939554"/>
                <a:ext cx="102240" cy="168840"/>
              </p14:xfrm>
            </p:contentPart>
          </mc:Choice>
          <mc:Fallback xmlns="">
            <p:pic>
              <p:nvPicPr>
                <p:cNvPr id="42" name="Ink 41">
                  <a:extLst>
                    <a:ext uri="{FF2B5EF4-FFF2-40B4-BE49-F238E27FC236}">
                      <a16:creationId xmlns:a16="http://schemas.microsoft.com/office/drawing/2014/main" id="{E4A7E623-B801-74E8-2ABB-4C6B1609D9B7}"/>
                    </a:ext>
                  </a:extLst>
                </p:cNvPr>
                <p:cNvPicPr/>
                <p:nvPr/>
              </p:nvPicPr>
              <p:blipFill>
                <a:blip r:embed="rId22"/>
                <a:stretch>
                  <a:fillRect/>
                </a:stretch>
              </p:blipFill>
              <p:spPr>
                <a:xfrm>
                  <a:off x="6027531" y="2903554"/>
                  <a:ext cx="1738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5" name="Ink 44">
                  <a:extLst>
                    <a:ext uri="{FF2B5EF4-FFF2-40B4-BE49-F238E27FC236}">
                      <a16:creationId xmlns:a16="http://schemas.microsoft.com/office/drawing/2014/main" id="{395B286E-2FF4-907F-23F5-E8259FC14ED9}"/>
                    </a:ext>
                  </a:extLst>
                </p14:cNvPr>
                <p14:cNvContentPartPr/>
                <p14:nvPr/>
              </p14:nvContentPartPr>
              <p14:xfrm>
                <a:off x="3049251" y="2960794"/>
                <a:ext cx="2907720" cy="1896120"/>
              </p14:xfrm>
            </p:contentPart>
          </mc:Choice>
          <mc:Fallback xmlns="">
            <p:pic>
              <p:nvPicPr>
                <p:cNvPr id="45" name="Ink 44">
                  <a:extLst>
                    <a:ext uri="{FF2B5EF4-FFF2-40B4-BE49-F238E27FC236}">
                      <a16:creationId xmlns:a16="http://schemas.microsoft.com/office/drawing/2014/main" id="{395B286E-2FF4-907F-23F5-E8259FC14ED9}"/>
                    </a:ext>
                  </a:extLst>
                </p:cNvPr>
                <p:cNvPicPr/>
                <p:nvPr/>
              </p:nvPicPr>
              <p:blipFill>
                <a:blip r:embed="rId24"/>
                <a:stretch>
                  <a:fillRect/>
                </a:stretch>
              </p:blipFill>
              <p:spPr>
                <a:xfrm>
                  <a:off x="3013611" y="2924794"/>
                  <a:ext cx="2979360" cy="1967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7" name="Ink 46">
                  <a:extLst>
                    <a:ext uri="{FF2B5EF4-FFF2-40B4-BE49-F238E27FC236}">
                      <a16:creationId xmlns:a16="http://schemas.microsoft.com/office/drawing/2014/main" id="{D0FB785E-ED20-F4E9-5957-A4FFAF67D2C6}"/>
                    </a:ext>
                  </a:extLst>
                </p14:cNvPr>
                <p14:cNvContentPartPr/>
                <p14:nvPr/>
              </p14:nvContentPartPr>
              <p14:xfrm>
                <a:off x="5892531" y="2838754"/>
                <a:ext cx="30240" cy="45360"/>
              </p14:xfrm>
            </p:contentPart>
          </mc:Choice>
          <mc:Fallback xmlns="">
            <p:pic>
              <p:nvPicPr>
                <p:cNvPr id="47" name="Ink 46">
                  <a:extLst>
                    <a:ext uri="{FF2B5EF4-FFF2-40B4-BE49-F238E27FC236}">
                      <a16:creationId xmlns:a16="http://schemas.microsoft.com/office/drawing/2014/main" id="{D0FB785E-ED20-F4E9-5957-A4FFAF67D2C6}"/>
                    </a:ext>
                  </a:extLst>
                </p:cNvPr>
                <p:cNvPicPr/>
                <p:nvPr/>
              </p:nvPicPr>
              <p:blipFill>
                <a:blip r:embed="rId26"/>
                <a:stretch>
                  <a:fillRect/>
                </a:stretch>
              </p:blipFill>
              <p:spPr>
                <a:xfrm>
                  <a:off x="5856891" y="2803114"/>
                  <a:ext cx="1018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9" name="Ink 48">
                  <a:extLst>
                    <a:ext uri="{FF2B5EF4-FFF2-40B4-BE49-F238E27FC236}">
                      <a16:creationId xmlns:a16="http://schemas.microsoft.com/office/drawing/2014/main" id="{0CAFED7F-29BB-E9B3-C65F-6070085A8B81}"/>
                    </a:ext>
                  </a:extLst>
                </p14:cNvPr>
                <p14:cNvContentPartPr/>
                <p14:nvPr/>
              </p14:nvContentPartPr>
              <p14:xfrm>
                <a:off x="5911611" y="2919394"/>
                <a:ext cx="61200" cy="171720"/>
              </p14:xfrm>
            </p:contentPart>
          </mc:Choice>
          <mc:Fallback xmlns="">
            <p:pic>
              <p:nvPicPr>
                <p:cNvPr id="49" name="Ink 48">
                  <a:extLst>
                    <a:ext uri="{FF2B5EF4-FFF2-40B4-BE49-F238E27FC236}">
                      <a16:creationId xmlns:a16="http://schemas.microsoft.com/office/drawing/2014/main" id="{0CAFED7F-29BB-E9B3-C65F-6070085A8B81}"/>
                    </a:ext>
                  </a:extLst>
                </p:cNvPr>
                <p:cNvPicPr/>
                <p:nvPr/>
              </p:nvPicPr>
              <p:blipFill>
                <a:blip r:embed="rId28"/>
                <a:stretch>
                  <a:fillRect/>
                </a:stretch>
              </p:blipFill>
              <p:spPr>
                <a:xfrm>
                  <a:off x="5875611" y="2883394"/>
                  <a:ext cx="1328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3" name="Ink 52">
                  <a:extLst>
                    <a:ext uri="{FF2B5EF4-FFF2-40B4-BE49-F238E27FC236}">
                      <a16:creationId xmlns:a16="http://schemas.microsoft.com/office/drawing/2014/main" id="{70A68028-1F96-66E1-F4A3-DC5DF5CF8504}"/>
                    </a:ext>
                  </a:extLst>
                </p14:cNvPr>
                <p14:cNvContentPartPr/>
                <p14:nvPr/>
              </p14:nvContentPartPr>
              <p14:xfrm>
                <a:off x="6058131" y="3127834"/>
                <a:ext cx="360" cy="360"/>
              </p14:xfrm>
            </p:contentPart>
          </mc:Choice>
          <mc:Fallback xmlns="">
            <p:pic>
              <p:nvPicPr>
                <p:cNvPr id="53" name="Ink 52">
                  <a:extLst>
                    <a:ext uri="{FF2B5EF4-FFF2-40B4-BE49-F238E27FC236}">
                      <a16:creationId xmlns:a16="http://schemas.microsoft.com/office/drawing/2014/main" id="{70A68028-1F96-66E1-F4A3-DC5DF5CF8504}"/>
                    </a:ext>
                  </a:extLst>
                </p:cNvPr>
                <p:cNvPicPr/>
                <p:nvPr/>
              </p:nvPicPr>
              <p:blipFill>
                <a:blip r:embed="rId7"/>
                <a:stretch>
                  <a:fillRect/>
                </a:stretch>
              </p:blipFill>
              <p:spPr>
                <a:xfrm>
                  <a:off x="6022131" y="3091834"/>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55" name="Ink 54">
                <a:extLst>
                  <a:ext uri="{FF2B5EF4-FFF2-40B4-BE49-F238E27FC236}">
                    <a16:creationId xmlns:a16="http://schemas.microsoft.com/office/drawing/2014/main" id="{9A97CB35-B41C-55EC-7DF3-D0392AA667D4}"/>
                  </a:ext>
                </a:extLst>
              </p14:cNvPr>
              <p14:cNvContentPartPr/>
              <p14:nvPr/>
            </p14:nvContentPartPr>
            <p14:xfrm>
              <a:off x="5105211" y="1902034"/>
              <a:ext cx="360" cy="360"/>
            </p14:xfrm>
          </p:contentPart>
        </mc:Choice>
        <mc:Fallback xmlns="">
          <p:pic>
            <p:nvPicPr>
              <p:cNvPr id="55" name="Ink 54">
                <a:extLst>
                  <a:ext uri="{FF2B5EF4-FFF2-40B4-BE49-F238E27FC236}">
                    <a16:creationId xmlns:a16="http://schemas.microsoft.com/office/drawing/2014/main" id="{9A97CB35-B41C-55EC-7DF3-D0392AA667D4}"/>
                  </a:ext>
                </a:extLst>
              </p:cNvPr>
              <p:cNvPicPr/>
              <p:nvPr/>
            </p:nvPicPr>
            <p:blipFill>
              <a:blip r:embed="rId7"/>
              <a:stretch>
                <a:fillRect/>
              </a:stretch>
            </p:blipFill>
            <p:spPr>
              <a:xfrm>
                <a:off x="5069211" y="1866394"/>
                <a:ext cx="72000" cy="72000"/>
              </a:xfrm>
              <a:prstGeom prst="rect">
                <a:avLst/>
              </a:prstGeom>
            </p:spPr>
          </p:pic>
        </mc:Fallback>
      </mc:AlternateContent>
      <p:cxnSp>
        <p:nvCxnSpPr>
          <p:cNvPr id="57" name="Straight Connector 56">
            <a:extLst>
              <a:ext uri="{FF2B5EF4-FFF2-40B4-BE49-F238E27FC236}">
                <a16:creationId xmlns:a16="http://schemas.microsoft.com/office/drawing/2014/main" id="{D7457BB4-AD97-E3EB-31BA-BFE88CD93F4A}"/>
              </a:ext>
            </a:extLst>
          </p:cNvPr>
          <p:cNvCxnSpPr>
            <a:cxnSpLocks/>
          </p:cNvCxnSpPr>
          <p:nvPr/>
        </p:nvCxnSpPr>
        <p:spPr>
          <a:xfrm>
            <a:off x="568542" y="4167052"/>
            <a:ext cx="10776857" cy="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B640AC0-8FB3-C1AE-5490-8217A40F100B}"/>
              </a:ext>
            </a:extLst>
          </p:cNvPr>
          <p:cNvSpPr txBox="1"/>
          <p:nvPr/>
        </p:nvSpPr>
        <p:spPr>
          <a:xfrm>
            <a:off x="119907" y="4424395"/>
            <a:ext cx="23482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Layer 2</a:t>
            </a:r>
          </a:p>
        </p:txBody>
      </p:sp>
      <p:sp>
        <p:nvSpPr>
          <p:cNvPr id="60" name="TextBox 59">
            <a:extLst>
              <a:ext uri="{FF2B5EF4-FFF2-40B4-BE49-F238E27FC236}">
                <a16:creationId xmlns:a16="http://schemas.microsoft.com/office/drawing/2014/main" id="{CC1FE8E6-CA17-7939-358D-D5647419D322}"/>
              </a:ext>
            </a:extLst>
          </p:cNvPr>
          <p:cNvSpPr txBox="1"/>
          <p:nvPr/>
        </p:nvSpPr>
        <p:spPr>
          <a:xfrm>
            <a:off x="119907" y="1368902"/>
            <a:ext cx="23482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Layer 1</a:t>
            </a:r>
          </a:p>
        </p:txBody>
      </p:sp>
    </p:spTree>
    <p:extLst>
      <p:ext uri="{BB962C8B-B14F-4D97-AF65-F5344CB8AC3E}">
        <p14:creationId xmlns:p14="http://schemas.microsoft.com/office/powerpoint/2010/main" val="3522209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58712" y="281268"/>
            <a:ext cx="67892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dirty="0"/>
              <a:t>Pre-processing</a:t>
            </a:r>
          </a:p>
        </p:txBody>
      </p:sp>
      <p:sp>
        <p:nvSpPr>
          <p:cNvPr id="9" name="TextBox 8">
            <a:extLst>
              <a:ext uri="{FF2B5EF4-FFF2-40B4-BE49-F238E27FC236}">
                <a16:creationId xmlns:a16="http://schemas.microsoft.com/office/drawing/2014/main" id="{16B8997D-0F95-F7C1-DCAA-F581ACC4E4E5}"/>
              </a:ext>
            </a:extLst>
          </p:cNvPr>
          <p:cNvSpPr txBox="1"/>
          <p:nvPr/>
        </p:nvSpPr>
        <p:spPr>
          <a:xfrm>
            <a:off x="358711" y="631235"/>
            <a:ext cx="11474577" cy="63709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400" dirty="0"/>
          </a:p>
          <a:p>
            <a:pPr marL="342900" indent="-342900">
              <a:buFont typeface="Wingdings" pitchFamily="2" charset="2"/>
              <a:buChar char="v"/>
            </a:pPr>
            <a:r>
              <a:rPr lang="en-AU" sz="2400" dirty="0"/>
              <a:t>Basis : </a:t>
            </a:r>
            <a:r>
              <a:rPr lang="en-AU" sz="2400" dirty="0" err="1"/>
              <a:t>Argentanian</a:t>
            </a:r>
            <a:r>
              <a:rPr lang="en-AU" sz="2400" dirty="0"/>
              <a:t> Sign Language Dataset (Video Data)</a:t>
            </a:r>
          </a:p>
          <a:p>
            <a:endParaRPr lang="en-AU" sz="2400" dirty="0"/>
          </a:p>
          <a:p>
            <a:pPr marL="342900" indent="-342900">
              <a:buFont typeface="Wingdings" pitchFamily="2" charset="2"/>
              <a:buChar char="v"/>
            </a:pPr>
            <a:r>
              <a:rPr lang="en-AU" sz="2400" dirty="0"/>
              <a:t>Dataset 1 : </a:t>
            </a:r>
          </a:p>
          <a:p>
            <a:r>
              <a:rPr lang="en-AU" sz="2400" dirty="0"/>
              <a:t>Contains angles and distance measures of two hands</a:t>
            </a:r>
          </a:p>
          <a:p>
            <a:r>
              <a:rPr lang="en-AU" sz="2400" dirty="0"/>
              <a:t>Feature space :</a:t>
            </a:r>
            <a:r>
              <a:rPr lang="en-AU" sz="2400" dirty="0">
                <a:sym typeface="Wingdings" pitchFamily="2" charset="2"/>
              </a:rPr>
              <a:t> (56,)</a:t>
            </a:r>
          </a:p>
          <a:p>
            <a:endParaRPr lang="en-AU" sz="2400" dirty="0">
              <a:sym typeface="Wingdings" pitchFamily="2" charset="2"/>
            </a:endParaRPr>
          </a:p>
          <a:p>
            <a:r>
              <a:rPr lang="en-AU" sz="2400" i="1" dirty="0">
                <a:solidFill>
                  <a:srgbClr val="8C8C8C"/>
                </a:solidFill>
                <a:effectLst/>
              </a:rPr>
              <a:t># 15 angles for each hand</a:t>
            </a:r>
            <a:endParaRPr lang="en-AU" sz="2400" i="1" dirty="0">
              <a:solidFill>
                <a:srgbClr val="8C8C8C"/>
              </a:solidFill>
              <a:effectLst/>
              <a:sym typeface="Wingdings" pitchFamily="2" charset="2"/>
            </a:endParaRPr>
          </a:p>
          <a:p>
            <a:r>
              <a:rPr lang="en-AU" sz="2400" i="1" dirty="0">
                <a:solidFill>
                  <a:srgbClr val="8C8C8C"/>
                </a:solidFill>
                <a:effectLst/>
              </a:rPr>
              <a:t># 9 distance measures for each hand</a:t>
            </a:r>
            <a:endParaRPr lang="en-AU" sz="2400" i="1" dirty="0">
              <a:solidFill>
                <a:srgbClr val="8C8C8C"/>
              </a:solidFill>
              <a:sym typeface="Wingdings" pitchFamily="2" charset="2"/>
            </a:endParaRPr>
          </a:p>
          <a:p>
            <a:r>
              <a:rPr lang="en-AU" sz="2400" i="1" dirty="0">
                <a:solidFill>
                  <a:srgbClr val="8C8C8C"/>
                </a:solidFill>
                <a:effectLst/>
              </a:rPr>
              <a:t># 6 body angles</a:t>
            </a:r>
          </a:p>
          <a:p>
            <a:r>
              <a:rPr lang="en-AU" sz="2400" i="1" dirty="0">
                <a:solidFill>
                  <a:srgbClr val="8C8C8C"/>
                </a:solidFill>
                <a:effectLst/>
              </a:rPr>
              <a:t># 2 body distance measures</a:t>
            </a:r>
          </a:p>
          <a:p>
            <a:endParaRPr lang="en-AU" sz="2400" i="1" dirty="0">
              <a:solidFill>
                <a:srgbClr val="8C8C8C"/>
              </a:solidFill>
            </a:endParaRPr>
          </a:p>
          <a:p>
            <a:r>
              <a:rPr lang="en-AU" sz="2400" dirty="0"/>
              <a:t>Do we loose the definition of graph structure? hard to constraint the ownership of angle to a single node</a:t>
            </a:r>
          </a:p>
          <a:p>
            <a:r>
              <a:rPr lang="en-AU" sz="2400" dirty="0">
                <a:sym typeface="Wingdings" pitchFamily="2" charset="2"/>
              </a:rPr>
              <a:t>Introducing artificial edges and nodes to define new features </a:t>
            </a:r>
          </a:p>
          <a:p>
            <a:r>
              <a:rPr lang="en-AU" sz="2400" dirty="0">
                <a:sym typeface="Wingdings" pitchFamily="2" charset="2"/>
              </a:rPr>
              <a:t>	ex: distance measures between tips</a:t>
            </a:r>
          </a:p>
          <a:p>
            <a:endParaRPr lang="en-AU" sz="2400" i="1" dirty="0">
              <a:solidFill>
                <a:srgbClr val="8C8C8C"/>
              </a:solidFill>
              <a:sym typeface="Wingdings" pitchFamily="2" charset="2"/>
            </a:endParaRPr>
          </a:p>
        </p:txBody>
      </p:sp>
    </p:spTree>
    <p:extLst>
      <p:ext uri="{BB962C8B-B14F-4D97-AF65-F5344CB8AC3E}">
        <p14:creationId xmlns:p14="http://schemas.microsoft.com/office/powerpoint/2010/main" val="2088650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Knowledge Graph Modelling</a:t>
            </a:r>
          </a:p>
        </p:txBody>
      </p:sp>
      <p:grpSp>
        <p:nvGrpSpPr>
          <p:cNvPr id="17" name="Group 16">
            <a:extLst>
              <a:ext uri="{FF2B5EF4-FFF2-40B4-BE49-F238E27FC236}">
                <a16:creationId xmlns:a16="http://schemas.microsoft.com/office/drawing/2014/main" id="{27EE2120-C4D5-70BB-121F-9FB7B7374CAD}"/>
              </a:ext>
            </a:extLst>
          </p:cNvPr>
          <p:cNvGrpSpPr/>
          <p:nvPr/>
        </p:nvGrpSpPr>
        <p:grpSpPr>
          <a:xfrm>
            <a:off x="2429693" y="1362340"/>
            <a:ext cx="4336870" cy="4562689"/>
            <a:chOff x="6586429" y="1936937"/>
            <a:chExt cx="4755115" cy="4916177"/>
          </a:xfrm>
        </p:grpSpPr>
        <p:pic>
          <p:nvPicPr>
            <p:cNvPr id="6" name="Picture 5" descr="A picture containing text, clock, vector graphics&#10;&#10;Description automatically generated">
              <a:extLst>
                <a:ext uri="{FF2B5EF4-FFF2-40B4-BE49-F238E27FC236}">
                  <a16:creationId xmlns:a16="http://schemas.microsoft.com/office/drawing/2014/main" id="{B0320ACB-C91E-7FCD-44A2-8EBF46EEA428}"/>
                </a:ext>
              </a:extLst>
            </p:cNvPr>
            <p:cNvPicPr>
              <a:picLocks noChangeAspect="1"/>
            </p:cNvPicPr>
            <p:nvPr/>
          </p:nvPicPr>
          <p:blipFill>
            <a:blip r:embed="rId3"/>
            <a:stretch>
              <a:fillRect/>
            </a:stretch>
          </p:blipFill>
          <p:spPr>
            <a:xfrm>
              <a:off x="6586429" y="1936937"/>
              <a:ext cx="4755115" cy="3871652"/>
            </a:xfrm>
            <a:prstGeom prst="rect">
              <a:avLst/>
            </a:prstGeom>
          </p:spPr>
        </p:pic>
        <p:sp>
          <p:nvSpPr>
            <p:cNvPr id="11" name="TextBox 10">
              <a:extLst>
                <a:ext uri="{FF2B5EF4-FFF2-40B4-BE49-F238E27FC236}">
                  <a16:creationId xmlns:a16="http://schemas.microsoft.com/office/drawing/2014/main" id="{6E3E0136-2156-DCCC-71C5-811360840B19}"/>
                </a:ext>
              </a:extLst>
            </p:cNvPr>
            <p:cNvSpPr txBox="1"/>
            <p:nvPr/>
          </p:nvSpPr>
          <p:spPr>
            <a:xfrm>
              <a:off x="8121197" y="6483782"/>
              <a:ext cx="25827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Knowledge Graph</a:t>
              </a:r>
            </a:p>
          </p:txBody>
        </p:sp>
      </p:grpSp>
      <mc:AlternateContent xmlns:mc="http://schemas.openxmlformats.org/markup-compatibility/2006" xmlns:p14="http://schemas.microsoft.com/office/powerpoint/2010/main">
        <mc:Choice Requires="p14">
          <p:contentPart p14:bwMode="auto" r:id="rId4">
            <p14:nvContentPartPr>
              <p14:cNvPr id="27" name="Ink 26">
                <a:extLst>
                  <a:ext uri="{FF2B5EF4-FFF2-40B4-BE49-F238E27FC236}">
                    <a16:creationId xmlns:a16="http://schemas.microsoft.com/office/drawing/2014/main" id="{9678BB59-A9D7-8E79-CCB2-353661D7EF7A}"/>
                  </a:ext>
                </a:extLst>
              </p14:cNvPr>
              <p14:cNvContentPartPr/>
              <p14:nvPr/>
            </p14:nvContentPartPr>
            <p14:xfrm>
              <a:off x="-1311429" y="1738234"/>
              <a:ext cx="360" cy="360"/>
            </p14:xfrm>
          </p:contentPart>
        </mc:Choice>
        <mc:Fallback xmlns="">
          <p:pic>
            <p:nvPicPr>
              <p:cNvPr id="27" name="Ink 26">
                <a:extLst>
                  <a:ext uri="{FF2B5EF4-FFF2-40B4-BE49-F238E27FC236}">
                    <a16:creationId xmlns:a16="http://schemas.microsoft.com/office/drawing/2014/main" id="{9678BB59-A9D7-8E79-CCB2-353661D7EF7A}"/>
                  </a:ext>
                </a:extLst>
              </p:cNvPr>
              <p:cNvPicPr/>
              <p:nvPr/>
            </p:nvPicPr>
            <p:blipFill>
              <a:blip r:embed="rId5"/>
              <a:stretch>
                <a:fillRect/>
              </a:stretch>
            </p:blipFill>
            <p:spPr>
              <a:xfrm>
                <a:off x="-1347429" y="170223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5" name="Ink 54">
                <a:extLst>
                  <a:ext uri="{FF2B5EF4-FFF2-40B4-BE49-F238E27FC236}">
                    <a16:creationId xmlns:a16="http://schemas.microsoft.com/office/drawing/2014/main" id="{9A97CB35-B41C-55EC-7DF3-D0392AA667D4}"/>
                  </a:ext>
                </a:extLst>
              </p14:cNvPr>
              <p14:cNvContentPartPr/>
              <p14:nvPr/>
            </p14:nvContentPartPr>
            <p14:xfrm>
              <a:off x="5105211" y="1902034"/>
              <a:ext cx="360" cy="360"/>
            </p14:xfrm>
          </p:contentPart>
        </mc:Choice>
        <mc:Fallback xmlns="">
          <p:pic>
            <p:nvPicPr>
              <p:cNvPr id="55" name="Ink 54">
                <a:extLst>
                  <a:ext uri="{FF2B5EF4-FFF2-40B4-BE49-F238E27FC236}">
                    <a16:creationId xmlns:a16="http://schemas.microsoft.com/office/drawing/2014/main" id="{9A97CB35-B41C-55EC-7DF3-D0392AA667D4}"/>
                  </a:ext>
                </a:extLst>
              </p:cNvPr>
              <p:cNvPicPr/>
              <p:nvPr/>
            </p:nvPicPr>
            <p:blipFill>
              <a:blip r:embed="rId5"/>
              <a:stretch>
                <a:fillRect/>
              </a:stretch>
            </p:blipFill>
            <p:spPr>
              <a:xfrm>
                <a:off x="5069211" y="1866034"/>
                <a:ext cx="72000" cy="72000"/>
              </a:xfrm>
              <a:prstGeom prst="rect">
                <a:avLst/>
              </a:prstGeom>
            </p:spPr>
          </p:pic>
        </mc:Fallback>
      </mc:AlternateContent>
      <p:sp>
        <p:nvSpPr>
          <p:cNvPr id="3" name="Rectangle 2">
            <a:extLst>
              <a:ext uri="{FF2B5EF4-FFF2-40B4-BE49-F238E27FC236}">
                <a16:creationId xmlns:a16="http://schemas.microsoft.com/office/drawing/2014/main" id="{AE09D2DD-F524-A526-FF51-5581CA713198}"/>
              </a:ext>
            </a:extLst>
          </p:cNvPr>
          <p:cNvSpPr/>
          <p:nvPr/>
        </p:nvSpPr>
        <p:spPr>
          <a:xfrm>
            <a:off x="8438606" y="735695"/>
            <a:ext cx="287383" cy="29627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DA7D7A4-C121-A62E-B00C-C18FCA11F18E}"/>
              </a:ext>
            </a:extLst>
          </p:cNvPr>
          <p:cNvSpPr/>
          <p:nvPr/>
        </p:nvSpPr>
        <p:spPr>
          <a:xfrm>
            <a:off x="8438606" y="1349648"/>
            <a:ext cx="287383" cy="29627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142E81B8-FCF8-4BC3-8740-A7C05011D01F}"/>
              </a:ext>
            </a:extLst>
          </p:cNvPr>
          <p:cNvSpPr/>
          <p:nvPr/>
        </p:nvSpPr>
        <p:spPr>
          <a:xfrm>
            <a:off x="8438606" y="1902034"/>
            <a:ext cx="287383" cy="331715"/>
          </a:xfrm>
          <a:prstGeom prst="triangl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44C58CD-33EB-D9E3-D97A-E408194559D9}"/>
              </a:ext>
            </a:extLst>
          </p:cNvPr>
          <p:cNvSpPr txBox="1"/>
          <p:nvPr/>
        </p:nvSpPr>
        <p:spPr>
          <a:xfrm>
            <a:off x="8857954" y="697663"/>
            <a:ext cx="23556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Stroke survivor </a:t>
            </a:r>
          </a:p>
        </p:txBody>
      </p:sp>
      <p:sp>
        <p:nvSpPr>
          <p:cNvPr id="21" name="TextBox 20">
            <a:extLst>
              <a:ext uri="{FF2B5EF4-FFF2-40B4-BE49-F238E27FC236}">
                <a16:creationId xmlns:a16="http://schemas.microsoft.com/office/drawing/2014/main" id="{17E4C8BF-F971-D719-27EF-82D00E8D1587}"/>
              </a:ext>
            </a:extLst>
          </p:cNvPr>
          <p:cNvSpPr txBox="1"/>
          <p:nvPr/>
        </p:nvSpPr>
        <p:spPr>
          <a:xfrm>
            <a:off x="8857954" y="1313118"/>
            <a:ext cx="23556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Impairment </a:t>
            </a:r>
          </a:p>
        </p:txBody>
      </p:sp>
      <p:sp>
        <p:nvSpPr>
          <p:cNvPr id="22" name="TextBox 21">
            <a:extLst>
              <a:ext uri="{FF2B5EF4-FFF2-40B4-BE49-F238E27FC236}">
                <a16:creationId xmlns:a16="http://schemas.microsoft.com/office/drawing/2014/main" id="{B37989D4-6BB3-AB9E-E32E-75B1E056100C}"/>
              </a:ext>
            </a:extLst>
          </p:cNvPr>
          <p:cNvSpPr txBox="1"/>
          <p:nvPr/>
        </p:nvSpPr>
        <p:spPr>
          <a:xfrm>
            <a:off x="8857954" y="1902034"/>
            <a:ext cx="23556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Therapy activity</a:t>
            </a:r>
          </a:p>
        </p:txBody>
      </p:sp>
      <p:sp>
        <p:nvSpPr>
          <p:cNvPr id="23" name="TextBox 22">
            <a:extLst>
              <a:ext uri="{FF2B5EF4-FFF2-40B4-BE49-F238E27FC236}">
                <a16:creationId xmlns:a16="http://schemas.microsoft.com/office/drawing/2014/main" id="{8461F8E1-1896-EA60-D352-B10532FA91E8}"/>
              </a:ext>
            </a:extLst>
          </p:cNvPr>
          <p:cNvSpPr txBox="1"/>
          <p:nvPr/>
        </p:nvSpPr>
        <p:spPr>
          <a:xfrm>
            <a:off x="6185073" y="3905852"/>
            <a:ext cx="5814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S</a:t>
            </a:r>
            <a:r>
              <a:rPr lang="en-GB" baseline="-25000" dirty="0"/>
              <a:t>1</a:t>
            </a:r>
          </a:p>
        </p:txBody>
      </p:sp>
      <p:sp>
        <p:nvSpPr>
          <p:cNvPr id="24" name="TextBox 23">
            <a:extLst>
              <a:ext uri="{FF2B5EF4-FFF2-40B4-BE49-F238E27FC236}">
                <a16:creationId xmlns:a16="http://schemas.microsoft.com/office/drawing/2014/main" id="{9A72628B-5EA9-9C78-0441-DF3BEBC369E7}"/>
              </a:ext>
            </a:extLst>
          </p:cNvPr>
          <p:cNvSpPr txBox="1"/>
          <p:nvPr/>
        </p:nvSpPr>
        <p:spPr>
          <a:xfrm>
            <a:off x="5318570" y="3042309"/>
            <a:ext cx="5814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S</a:t>
            </a:r>
            <a:r>
              <a:rPr lang="en-GB" baseline="-25000" dirty="0"/>
              <a:t>2</a:t>
            </a:r>
          </a:p>
        </p:txBody>
      </p:sp>
      <p:sp>
        <p:nvSpPr>
          <p:cNvPr id="25" name="TextBox 24">
            <a:extLst>
              <a:ext uri="{FF2B5EF4-FFF2-40B4-BE49-F238E27FC236}">
                <a16:creationId xmlns:a16="http://schemas.microsoft.com/office/drawing/2014/main" id="{20B6C1CE-B8ED-2955-8392-D7D7DAA3B837}"/>
              </a:ext>
            </a:extLst>
          </p:cNvPr>
          <p:cNvSpPr txBox="1"/>
          <p:nvPr/>
        </p:nvSpPr>
        <p:spPr>
          <a:xfrm>
            <a:off x="6475817" y="2765310"/>
            <a:ext cx="5814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I</a:t>
            </a:r>
            <a:r>
              <a:rPr lang="en-GB" baseline="-25000" dirty="0"/>
              <a:t>1</a:t>
            </a:r>
          </a:p>
        </p:txBody>
      </p:sp>
      <p:sp>
        <p:nvSpPr>
          <p:cNvPr id="26" name="TextBox 25">
            <a:extLst>
              <a:ext uri="{FF2B5EF4-FFF2-40B4-BE49-F238E27FC236}">
                <a16:creationId xmlns:a16="http://schemas.microsoft.com/office/drawing/2014/main" id="{74A82225-4CF5-1156-61A2-DB4F0C0BC23A}"/>
              </a:ext>
            </a:extLst>
          </p:cNvPr>
          <p:cNvSpPr txBox="1"/>
          <p:nvPr/>
        </p:nvSpPr>
        <p:spPr>
          <a:xfrm>
            <a:off x="5318570" y="1532702"/>
            <a:ext cx="5814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I</a:t>
            </a:r>
            <a:r>
              <a:rPr lang="en-GB" baseline="-25000" dirty="0"/>
              <a:t>2</a:t>
            </a:r>
          </a:p>
        </p:txBody>
      </p:sp>
      <p:sp>
        <p:nvSpPr>
          <p:cNvPr id="28" name="TextBox 27">
            <a:extLst>
              <a:ext uri="{FF2B5EF4-FFF2-40B4-BE49-F238E27FC236}">
                <a16:creationId xmlns:a16="http://schemas.microsoft.com/office/drawing/2014/main" id="{C4A4DF7E-F996-0698-A01F-A8D127F6B255}"/>
              </a:ext>
            </a:extLst>
          </p:cNvPr>
          <p:cNvSpPr txBox="1"/>
          <p:nvPr/>
        </p:nvSpPr>
        <p:spPr>
          <a:xfrm>
            <a:off x="4370654" y="1381170"/>
            <a:ext cx="5814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T</a:t>
            </a:r>
            <a:r>
              <a:rPr lang="en-GB" baseline="-25000" dirty="0"/>
              <a:t>1</a:t>
            </a:r>
          </a:p>
        </p:txBody>
      </p:sp>
    </p:spTree>
    <p:extLst>
      <p:ext uri="{BB962C8B-B14F-4D97-AF65-F5344CB8AC3E}">
        <p14:creationId xmlns:p14="http://schemas.microsoft.com/office/powerpoint/2010/main" val="1852402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3" y="274030"/>
            <a:ext cx="1013677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Knowledge Graph Modelling</a:t>
            </a:r>
          </a:p>
          <a:p>
            <a:endParaRPr lang="en-AU" sz="2400" b="1" dirty="0"/>
          </a:p>
          <a:p>
            <a:r>
              <a:rPr lang="en-AU" sz="2400" b="1" dirty="0"/>
              <a:t>What kind of insights can we generate from a knowledge graph</a:t>
            </a:r>
          </a:p>
        </p:txBody>
      </p:sp>
      <p:sp>
        <p:nvSpPr>
          <p:cNvPr id="9" name="TextBox 8">
            <a:extLst>
              <a:ext uri="{FF2B5EF4-FFF2-40B4-BE49-F238E27FC236}">
                <a16:creationId xmlns:a16="http://schemas.microsoft.com/office/drawing/2014/main" id="{16B8997D-0F95-F7C1-DCAA-F581ACC4E4E5}"/>
              </a:ext>
            </a:extLst>
          </p:cNvPr>
          <p:cNvSpPr txBox="1"/>
          <p:nvPr/>
        </p:nvSpPr>
        <p:spPr>
          <a:xfrm>
            <a:off x="339633" y="1474359"/>
            <a:ext cx="11077304"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400" dirty="0"/>
          </a:p>
          <a:p>
            <a:r>
              <a:rPr lang="en-GB" sz="2400" dirty="0"/>
              <a:t>1. Which user profiles appear in the closer proximity/ neighbourhood?</a:t>
            </a:r>
          </a:p>
          <a:p>
            <a:r>
              <a:rPr lang="en-GB" sz="2400" dirty="0"/>
              <a:t> Which of them are connected to each other</a:t>
            </a:r>
          </a:p>
          <a:p>
            <a:endParaRPr lang="en-GB" sz="2400" dirty="0"/>
          </a:p>
          <a:p>
            <a:r>
              <a:rPr lang="en-GB" sz="2400" dirty="0"/>
              <a:t>2. Link between an impairment and a user node means a particular user is having that impairment</a:t>
            </a:r>
          </a:p>
          <a:p>
            <a:r>
              <a:rPr lang="en-GB" sz="2400" dirty="0"/>
              <a:t>Can predict the probability of having a particular impairment (Link prediction)</a:t>
            </a:r>
          </a:p>
          <a:p>
            <a:endParaRPr lang="en-GB" sz="2400" dirty="0"/>
          </a:p>
          <a:p>
            <a:r>
              <a:rPr lang="en-GB" sz="2400" dirty="0"/>
              <a:t>3 How is the graph evolving over time?</a:t>
            </a:r>
          </a:p>
          <a:p>
            <a:r>
              <a:rPr lang="en-GB" sz="2400" dirty="0"/>
              <a:t>What insights does this evolvement provide?</a:t>
            </a:r>
          </a:p>
          <a:p>
            <a:endParaRPr lang="en-GB" sz="2400" dirty="0"/>
          </a:p>
          <a:p>
            <a:r>
              <a:rPr lang="en-GB" sz="2400" dirty="0"/>
              <a:t>4. What are the static interactions and dynamic interactions</a:t>
            </a:r>
          </a:p>
          <a:p>
            <a:endParaRPr lang="en-GB" sz="2400" dirty="0"/>
          </a:p>
        </p:txBody>
      </p:sp>
    </p:spTree>
    <p:extLst>
      <p:ext uri="{BB962C8B-B14F-4D97-AF65-F5344CB8AC3E}">
        <p14:creationId xmlns:p14="http://schemas.microsoft.com/office/powerpoint/2010/main" val="2540199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069E1069-D527-E3E9-819B-B86D75808EF6}"/>
              </a:ext>
            </a:extLst>
          </p:cNvPr>
          <p:cNvPicPr>
            <a:picLocks noChangeAspect="1"/>
          </p:cNvPicPr>
          <p:nvPr/>
        </p:nvPicPr>
        <p:blipFill>
          <a:blip r:embed="rId2"/>
          <a:stretch>
            <a:fillRect/>
          </a:stretch>
        </p:blipFill>
        <p:spPr>
          <a:xfrm>
            <a:off x="2209800" y="940527"/>
            <a:ext cx="7772400" cy="5225992"/>
          </a:xfrm>
          <a:prstGeom prst="rect">
            <a:avLst/>
          </a:prstGeom>
        </p:spPr>
      </p:pic>
      <p:sp>
        <p:nvSpPr>
          <p:cNvPr id="6" name="Rectangle 5">
            <a:extLst>
              <a:ext uri="{FF2B5EF4-FFF2-40B4-BE49-F238E27FC236}">
                <a16:creationId xmlns:a16="http://schemas.microsoft.com/office/drawing/2014/main" id="{3C28851D-44D6-1F5D-CE9E-1261FF00F9E1}"/>
              </a:ext>
            </a:extLst>
          </p:cNvPr>
          <p:cNvSpPr/>
          <p:nvPr/>
        </p:nvSpPr>
        <p:spPr>
          <a:xfrm>
            <a:off x="1802674" y="627017"/>
            <a:ext cx="8569235" cy="137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446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err="1"/>
              <a:t>Spatio</a:t>
            </a:r>
            <a:r>
              <a:rPr lang="en-AU" sz="2400" b="1" dirty="0"/>
              <a:t> Temporal Modelling</a:t>
            </a:r>
          </a:p>
        </p:txBody>
      </p:sp>
      <p:sp>
        <p:nvSpPr>
          <p:cNvPr id="9" name="TextBox 8">
            <a:extLst>
              <a:ext uri="{FF2B5EF4-FFF2-40B4-BE49-F238E27FC236}">
                <a16:creationId xmlns:a16="http://schemas.microsoft.com/office/drawing/2014/main" id="{16B8997D-0F95-F7C1-DCAA-F581ACC4E4E5}"/>
              </a:ext>
            </a:extLst>
          </p:cNvPr>
          <p:cNvSpPr txBox="1"/>
          <p:nvPr/>
        </p:nvSpPr>
        <p:spPr>
          <a:xfrm>
            <a:off x="679269" y="1058092"/>
            <a:ext cx="788996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Approach 1 : Modelling both aspects using GNN</a:t>
            </a:r>
          </a:p>
          <a:p>
            <a:r>
              <a:rPr lang="en-GB" sz="2400" dirty="0"/>
              <a:t>	ex: ST-GCN paper</a:t>
            </a:r>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p:txBody>
      </p:sp>
      <p:pic>
        <p:nvPicPr>
          <p:cNvPr id="3" name="Picture 2" descr="Diagram&#10;&#10;Description automatically generated">
            <a:extLst>
              <a:ext uri="{FF2B5EF4-FFF2-40B4-BE49-F238E27FC236}">
                <a16:creationId xmlns:a16="http://schemas.microsoft.com/office/drawing/2014/main" id="{8276B4F6-AB7E-7603-C680-5657AB391AE6}"/>
              </a:ext>
            </a:extLst>
          </p:cNvPr>
          <p:cNvPicPr>
            <a:picLocks noChangeAspect="1"/>
          </p:cNvPicPr>
          <p:nvPr/>
        </p:nvPicPr>
        <p:blipFill>
          <a:blip r:embed="rId3"/>
          <a:stretch>
            <a:fillRect/>
          </a:stretch>
        </p:blipFill>
        <p:spPr>
          <a:xfrm>
            <a:off x="339634" y="2064637"/>
            <a:ext cx="9248726" cy="2050164"/>
          </a:xfrm>
          <a:prstGeom prst="rect">
            <a:avLst/>
          </a:prstGeom>
        </p:spPr>
      </p:pic>
    </p:spTree>
    <p:extLst>
      <p:ext uri="{BB962C8B-B14F-4D97-AF65-F5344CB8AC3E}">
        <p14:creationId xmlns:p14="http://schemas.microsoft.com/office/powerpoint/2010/main" val="2980979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C5918-60F1-C6BF-F8F0-A1532CDA9814}"/>
              </a:ext>
            </a:extLst>
          </p:cNvPr>
          <p:cNvSpPr>
            <a:spLocks noGrp="1"/>
          </p:cNvSpPr>
          <p:nvPr>
            <p:ph type="title"/>
          </p:nvPr>
        </p:nvSpPr>
        <p:spPr>
          <a:xfrm>
            <a:off x="838200" y="365125"/>
            <a:ext cx="10515600" cy="691779"/>
          </a:xfrm>
        </p:spPr>
        <p:txBody>
          <a:bodyPr>
            <a:normAutofit/>
          </a:bodyPr>
          <a:lstStyle/>
          <a:p>
            <a:r>
              <a:rPr lang="en-US" sz="2800" dirty="0"/>
              <a:t>Computer Vision Test Activity - Analysis</a:t>
            </a:r>
          </a:p>
        </p:txBody>
      </p:sp>
      <p:graphicFrame>
        <p:nvGraphicFramePr>
          <p:cNvPr id="5" name="Content Placeholder 4">
            <a:extLst>
              <a:ext uri="{FF2B5EF4-FFF2-40B4-BE49-F238E27FC236}">
                <a16:creationId xmlns:a16="http://schemas.microsoft.com/office/drawing/2014/main" id="{F1601ECA-AADB-A5CD-2CD4-00D13F079392}"/>
              </a:ext>
            </a:extLst>
          </p:cNvPr>
          <p:cNvGraphicFramePr>
            <a:graphicFrameLocks noGrp="1"/>
          </p:cNvGraphicFramePr>
          <p:nvPr>
            <p:ph idx="1"/>
            <p:extLst>
              <p:ext uri="{D42A27DB-BD31-4B8C-83A1-F6EECF244321}">
                <p14:modId xmlns:p14="http://schemas.microsoft.com/office/powerpoint/2010/main" val="3486423593"/>
              </p:ext>
            </p:extLst>
          </p:nvPr>
        </p:nvGraphicFramePr>
        <p:xfrm>
          <a:off x="500248" y="1469364"/>
          <a:ext cx="11191504" cy="48483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3844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C0DEC841-3DD2-3674-D8DF-FD7A2E8B1ECA}"/>
              </a:ext>
            </a:extLst>
          </p:cNvPr>
          <p:cNvSpPr/>
          <p:nvPr/>
        </p:nvSpPr>
        <p:spPr>
          <a:xfrm>
            <a:off x="6108717" y="898809"/>
            <a:ext cx="2639447" cy="562668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Knowledge Extraction </a:t>
            </a:r>
          </a:p>
          <a:p>
            <a:pPr marL="285750" indent="-285750">
              <a:buFont typeface="Arial" panose="020B0604020202020204" pitchFamily="34" charset="0"/>
              <a:buChar char="•"/>
            </a:pPr>
            <a:endParaRPr lang="en-US" sz="1400" dirty="0"/>
          </a:p>
          <a:p>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4" name="Rounded Rectangle 3">
            <a:extLst>
              <a:ext uri="{FF2B5EF4-FFF2-40B4-BE49-F238E27FC236}">
                <a16:creationId xmlns:a16="http://schemas.microsoft.com/office/drawing/2014/main" id="{4F5AFDF8-5394-0348-871D-B30C8EC61F3F}"/>
              </a:ext>
            </a:extLst>
          </p:cNvPr>
          <p:cNvSpPr/>
          <p:nvPr/>
        </p:nvSpPr>
        <p:spPr>
          <a:xfrm>
            <a:off x="196451" y="928858"/>
            <a:ext cx="2418033" cy="559663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Data</a:t>
            </a:r>
          </a:p>
          <a:p>
            <a:pPr marL="285750" indent="-285750">
              <a:buFont typeface="Arial" panose="020B0604020202020204" pitchFamily="34" charset="0"/>
              <a:buChar char="•"/>
            </a:pPr>
            <a:r>
              <a:rPr lang="en-US" sz="1400" dirty="0"/>
              <a:t>Existing Video Data </a:t>
            </a:r>
          </a:p>
          <a:p>
            <a:pPr marL="285750" indent="-285750">
              <a:buFont typeface="Arial" panose="020B0604020202020204" pitchFamily="34" charset="0"/>
              <a:buChar char="•"/>
            </a:pPr>
            <a:r>
              <a:rPr lang="en-US" sz="1400" dirty="0"/>
              <a:t>Control Group Data</a:t>
            </a:r>
          </a:p>
        </p:txBody>
      </p:sp>
      <p:sp>
        <p:nvSpPr>
          <p:cNvPr id="5" name="Rounded Rectangle 4">
            <a:extLst>
              <a:ext uri="{FF2B5EF4-FFF2-40B4-BE49-F238E27FC236}">
                <a16:creationId xmlns:a16="http://schemas.microsoft.com/office/drawing/2014/main" id="{EE4F3991-3FDE-AA49-B88F-CD5438783045}"/>
              </a:ext>
            </a:extLst>
          </p:cNvPr>
          <p:cNvSpPr/>
          <p:nvPr/>
        </p:nvSpPr>
        <p:spPr>
          <a:xfrm>
            <a:off x="3126984" y="898809"/>
            <a:ext cx="2386940" cy="5626681"/>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Feature Engineering</a:t>
            </a:r>
          </a:p>
          <a:p>
            <a:pPr marL="285750" indent="-285750">
              <a:buFont typeface="Arial" panose="020B0604020202020204" pitchFamily="34" charset="0"/>
              <a:buChar char="•"/>
            </a:pPr>
            <a:r>
              <a:rPr lang="en-US" sz="1400" dirty="0"/>
              <a:t>Extract interpretable info from video data</a:t>
            </a:r>
          </a:p>
          <a:p>
            <a:pPr marL="285750" indent="-285750">
              <a:buFont typeface="Arial" panose="020B0604020202020204" pitchFamily="34" charset="0"/>
              <a:buChar char="•"/>
            </a:pPr>
            <a:r>
              <a:rPr lang="en-US" sz="1400" dirty="0"/>
              <a:t>Use skeleton model</a:t>
            </a:r>
          </a:p>
          <a:p>
            <a:pPr marL="742950" lvl="1" indent="-285750">
              <a:buFont typeface="Arial" panose="020B0604020202020204" pitchFamily="34" charset="0"/>
              <a:buChar char="•"/>
            </a:pPr>
            <a:r>
              <a:rPr lang="en-US" sz="1400" dirty="0" err="1"/>
              <a:t>Alphapose</a:t>
            </a:r>
            <a:endParaRPr lang="en-US" sz="1400" dirty="0"/>
          </a:p>
          <a:p>
            <a:pPr marL="742950" lvl="1" indent="-285750">
              <a:buFont typeface="Arial" panose="020B0604020202020204" pitchFamily="34" charset="0"/>
              <a:buChar char="•"/>
            </a:pPr>
            <a:r>
              <a:rPr lang="en-US" sz="1400" dirty="0" err="1"/>
              <a:t>Openpose</a:t>
            </a:r>
            <a:endParaRPr lang="en-US" sz="1400" dirty="0"/>
          </a:p>
          <a:p>
            <a:pPr marL="742950" lvl="1" indent="-285750">
              <a:buFont typeface="Arial" panose="020B0604020202020204" pitchFamily="34" charset="0"/>
              <a:buChar char="•"/>
            </a:pPr>
            <a:r>
              <a:rPr lang="en-US" sz="1400" dirty="0"/>
              <a:t>OpenCV</a:t>
            </a:r>
          </a:p>
          <a:p>
            <a:pPr marL="742950" lvl="1" indent="-285750">
              <a:buFont typeface="Arial" panose="020B0604020202020204" pitchFamily="34" charset="0"/>
              <a:buChar char="•"/>
            </a:pPr>
            <a:r>
              <a:rPr lang="en-US" sz="1400" dirty="0" err="1"/>
              <a:t>MediaPipe</a:t>
            </a:r>
            <a:endParaRPr lang="en-US" sz="1400" dirty="0"/>
          </a:p>
          <a:p>
            <a:pPr marL="285750" indent="-285750">
              <a:buFont typeface="Arial" panose="020B0604020202020204" pitchFamily="34" charset="0"/>
              <a:buChar char="•"/>
            </a:pPr>
            <a:r>
              <a:rPr lang="en-US" sz="1400" dirty="0"/>
              <a:t>Optical Flow</a:t>
            </a:r>
          </a:p>
          <a:p>
            <a:pPr marL="285750" indent="-285750">
              <a:buFont typeface="Arial" panose="020B0604020202020204" pitchFamily="34" charset="0"/>
              <a:buChar char="•"/>
            </a:pPr>
            <a:r>
              <a:rPr lang="en-US" sz="1400" dirty="0"/>
              <a:t>SIFT for key point detection</a:t>
            </a:r>
          </a:p>
          <a:p>
            <a:pPr marL="285750" indent="-285750">
              <a:buFont typeface="Arial" panose="020B0604020202020204" pitchFamily="34" charset="0"/>
              <a:buChar char="•"/>
            </a:pPr>
            <a:r>
              <a:rPr lang="en-US" sz="1400" dirty="0"/>
              <a:t>Siamese network CNN</a:t>
            </a:r>
          </a:p>
          <a:p>
            <a:pPr marL="742950" lvl="1" indent="-285750">
              <a:buFont typeface="Arial" panose="020B0604020202020204" pitchFamily="34" charset="0"/>
              <a:buChar char="•"/>
            </a:pPr>
            <a:endParaRPr lang="en-US" sz="1400" dirty="0"/>
          </a:p>
        </p:txBody>
      </p:sp>
      <p:sp>
        <p:nvSpPr>
          <p:cNvPr id="6" name="Rounded Rectangle 5">
            <a:extLst>
              <a:ext uri="{FF2B5EF4-FFF2-40B4-BE49-F238E27FC236}">
                <a16:creationId xmlns:a16="http://schemas.microsoft.com/office/drawing/2014/main" id="{B2CE2EF7-1240-3847-A46D-C2276F813736}"/>
              </a:ext>
            </a:extLst>
          </p:cNvPr>
          <p:cNvSpPr/>
          <p:nvPr/>
        </p:nvSpPr>
        <p:spPr>
          <a:xfrm>
            <a:off x="6223196" y="1547122"/>
            <a:ext cx="2386941" cy="1470074"/>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Domain Rule Mining</a:t>
            </a:r>
          </a:p>
          <a:p>
            <a:pPr marL="285750" indent="-285750">
              <a:buFont typeface="Arial" panose="020B0604020202020204" pitchFamily="34" charset="0"/>
              <a:buChar char="•"/>
            </a:pPr>
            <a:r>
              <a:rPr lang="en-US" sz="1400" dirty="0"/>
              <a:t>Trajectory analysis</a:t>
            </a:r>
          </a:p>
          <a:p>
            <a:pPr marL="285750" indent="-285750">
              <a:buFont typeface="Arial" panose="020B0604020202020204" pitchFamily="34" charset="0"/>
              <a:buChar char="•"/>
            </a:pPr>
            <a:r>
              <a:rPr lang="en-US" sz="1400" dirty="0"/>
              <a:t>Thresholding</a:t>
            </a:r>
          </a:p>
          <a:p>
            <a:pPr marL="285750" indent="-285750">
              <a:buFont typeface="Arial" panose="020B0604020202020204" pitchFamily="34" charset="0"/>
              <a:buChar char="•"/>
            </a:pPr>
            <a:r>
              <a:rPr lang="en-US" sz="1400" dirty="0"/>
              <a:t>Domain Rules to capture patient constraints</a:t>
            </a:r>
          </a:p>
          <a:p>
            <a:pPr marL="285750" indent="-285750">
              <a:buFont typeface="Arial" panose="020B0604020202020204" pitchFamily="34" charset="0"/>
              <a:buChar char="•"/>
            </a:pPr>
            <a:endParaRPr lang="en-US" sz="1400" dirty="0"/>
          </a:p>
        </p:txBody>
      </p:sp>
      <p:sp>
        <p:nvSpPr>
          <p:cNvPr id="7" name="Rounded Rectangle 6">
            <a:extLst>
              <a:ext uri="{FF2B5EF4-FFF2-40B4-BE49-F238E27FC236}">
                <a16:creationId xmlns:a16="http://schemas.microsoft.com/office/drawing/2014/main" id="{49D36DD7-796E-624F-94CE-D59D9752B482}"/>
              </a:ext>
            </a:extLst>
          </p:cNvPr>
          <p:cNvSpPr/>
          <p:nvPr/>
        </p:nvSpPr>
        <p:spPr>
          <a:xfrm>
            <a:off x="9240651" y="898808"/>
            <a:ext cx="2480293" cy="562668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Insights </a:t>
            </a:r>
          </a:p>
          <a:p>
            <a:r>
              <a:rPr lang="en-US" sz="1400" dirty="0"/>
              <a:t>Set of valuable insights about the patient performance</a:t>
            </a:r>
          </a:p>
          <a:p>
            <a:pPr marL="285750" indent="-285750">
              <a:buFont typeface="Arial" panose="020B0604020202020204" pitchFamily="34" charset="0"/>
              <a:buChar char="•"/>
            </a:pPr>
            <a:r>
              <a:rPr lang="en-US" sz="1400" dirty="0"/>
              <a:t>Smoothness of movement</a:t>
            </a:r>
          </a:p>
          <a:p>
            <a:pPr marL="285750" indent="-285750">
              <a:buFont typeface="Arial" panose="020B0604020202020204" pitchFamily="34" charset="0"/>
              <a:buChar char="•"/>
            </a:pPr>
            <a:r>
              <a:rPr lang="en-US" sz="1400" dirty="0"/>
              <a:t>Accuracy of positioning</a:t>
            </a:r>
          </a:p>
          <a:p>
            <a:pPr marL="285750" indent="-285750">
              <a:buFont typeface="Arial" panose="020B0604020202020204" pitchFamily="34" charset="0"/>
              <a:buChar char="•"/>
            </a:pPr>
            <a:r>
              <a:rPr lang="en-US" sz="1400" dirty="0"/>
              <a:t>Dexterity</a:t>
            </a:r>
          </a:p>
          <a:p>
            <a:pPr marL="285750" indent="-285750">
              <a:buFont typeface="Arial" panose="020B0604020202020204" pitchFamily="34" charset="0"/>
              <a:buChar char="•"/>
            </a:pPr>
            <a:r>
              <a:rPr lang="en-US" sz="1400" dirty="0"/>
              <a:t>Coordination</a:t>
            </a:r>
          </a:p>
          <a:p>
            <a:pPr marL="285750" indent="-285750">
              <a:buFont typeface="Arial" panose="020B0604020202020204" pitchFamily="34" charset="0"/>
              <a:buChar char="•"/>
            </a:pPr>
            <a:r>
              <a:rPr lang="en-GB" sz="1400" dirty="0"/>
              <a:t>limb position sense</a:t>
            </a:r>
          </a:p>
          <a:p>
            <a:pPr marL="285750" indent="-285750">
              <a:buFont typeface="Arial" panose="020B0604020202020204" pitchFamily="34" charset="0"/>
              <a:buChar char="•"/>
            </a:pPr>
            <a:endParaRPr lang="en-GB" sz="1400" dirty="0"/>
          </a:p>
          <a:p>
            <a:r>
              <a:rPr lang="en-GB" sz="1400" dirty="0"/>
              <a:t>Objectives</a:t>
            </a:r>
          </a:p>
          <a:p>
            <a:pPr marL="285750" indent="-285750">
              <a:buFont typeface="Arial" panose="020B0604020202020204" pitchFamily="34" charset="0"/>
              <a:buChar char="•"/>
            </a:pPr>
            <a:r>
              <a:rPr lang="en-GB" sz="1400" dirty="0"/>
              <a:t>Standardise patient performance</a:t>
            </a:r>
          </a:p>
          <a:p>
            <a:pPr marL="285750" indent="-285750">
              <a:buFont typeface="Arial" panose="020B0604020202020204" pitchFamily="34" charset="0"/>
              <a:buChar char="•"/>
            </a:pPr>
            <a:r>
              <a:rPr lang="en-GB" sz="1400" dirty="0"/>
              <a:t>Augment clinician with more insights</a:t>
            </a:r>
            <a:endParaRPr lang="en-AU" sz="1400" dirty="0"/>
          </a:p>
          <a:p>
            <a:pPr marL="285750" indent="-285750">
              <a:buFont typeface="Arial" panose="020B0604020202020204" pitchFamily="34" charset="0"/>
              <a:buChar char="•"/>
            </a:pPr>
            <a:endParaRPr lang="en-US" sz="1400" dirty="0"/>
          </a:p>
          <a:p>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8" name="Rounded Rectangle 7">
            <a:extLst>
              <a:ext uri="{FF2B5EF4-FFF2-40B4-BE49-F238E27FC236}">
                <a16:creationId xmlns:a16="http://schemas.microsoft.com/office/drawing/2014/main" id="{874DA1F3-9944-6240-8590-F7F621617C67}"/>
              </a:ext>
            </a:extLst>
          </p:cNvPr>
          <p:cNvSpPr/>
          <p:nvPr/>
        </p:nvSpPr>
        <p:spPr>
          <a:xfrm>
            <a:off x="6241750" y="3374570"/>
            <a:ext cx="2394879" cy="156455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Unsupervised Learning Based Latent Space Representation</a:t>
            </a:r>
          </a:p>
          <a:p>
            <a:pPr marL="285750" indent="-285750">
              <a:buFont typeface="Arial" panose="020B0604020202020204" pitchFamily="34" charset="0"/>
              <a:buChar char="•"/>
            </a:pPr>
            <a:r>
              <a:rPr lang="en-US" sz="1400" dirty="0"/>
              <a:t>Segmentation</a:t>
            </a:r>
          </a:p>
          <a:p>
            <a:pPr marL="285750" indent="-285750">
              <a:buFont typeface="Arial" panose="020B0604020202020204" pitchFamily="34" charset="0"/>
              <a:buChar char="•"/>
            </a:pPr>
            <a:r>
              <a:rPr lang="en-US" sz="1400" dirty="0"/>
              <a:t>Profiling</a:t>
            </a:r>
          </a:p>
          <a:p>
            <a:pPr marL="285750" indent="-285750">
              <a:buFont typeface="Arial" panose="020B0604020202020204" pitchFamily="34" charset="0"/>
              <a:buChar char="•"/>
            </a:pPr>
            <a:r>
              <a:rPr lang="en-US" sz="1400" dirty="0"/>
              <a:t>Classification</a:t>
            </a:r>
          </a:p>
        </p:txBody>
      </p:sp>
      <p:sp>
        <p:nvSpPr>
          <p:cNvPr id="9" name="Right Arrow 8">
            <a:extLst>
              <a:ext uri="{FF2B5EF4-FFF2-40B4-BE49-F238E27FC236}">
                <a16:creationId xmlns:a16="http://schemas.microsoft.com/office/drawing/2014/main" id="{957D2277-D7DE-3042-BA75-CB369AFEC938}"/>
              </a:ext>
            </a:extLst>
          </p:cNvPr>
          <p:cNvSpPr/>
          <p:nvPr/>
        </p:nvSpPr>
        <p:spPr>
          <a:xfrm>
            <a:off x="2658744" y="3117205"/>
            <a:ext cx="354771" cy="311795"/>
          </a:xfrm>
          <a:prstGeom prst="rightArrow">
            <a:avLst/>
          </a:prstGeom>
          <a:solidFill>
            <a:schemeClr val="bg2">
              <a:lumMod val="9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Up-down Arrow 15">
            <a:extLst>
              <a:ext uri="{FF2B5EF4-FFF2-40B4-BE49-F238E27FC236}">
                <a16:creationId xmlns:a16="http://schemas.microsoft.com/office/drawing/2014/main" id="{36FEABB8-8854-F345-9C56-E1338899720A}"/>
              </a:ext>
            </a:extLst>
          </p:cNvPr>
          <p:cNvSpPr/>
          <p:nvPr/>
        </p:nvSpPr>
        <p:spPr>
          <a:xfrm>
            <a:off x="7353363" y="3037057"/>
            <a:ext cx="244387" cy="317652"/>
          </a:xfrm>
          <a:prstGeom prst="upDownArrow">
            <a:avLst/>
          </a:prstGeom>
          <a:solidFill>
            <a:schemeClr val="bg2">
              <a:lumMod val="9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F87EC1E6-9479-5F43-BB86-89AB92F061E4}"/>
              </a:ext>
            </a:extLst>
          </p:cNvPr>
          <p:cNvSpPr/>
          <p:nvPr/>
        </p:nvSpPr>
        <p:spPr>
          <a:xfrm>
            <a:off x="6292190" y="5300119"/>
            <a:ext cx="2365221" cy="107025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Supervised Learning Based Extraction </a:t>
            </a:r>
          </a:p>
          <a:p>
            <a:pPr marL="285750" indent="-285750">
              <a:buFont typeface="Arial" panose="020B0604020202020204" pitchFamily="34" charset="0"/>
              <a:buChar char="•"/>
            </a:pPr>
            <a:r>
              <a:rPr lang="en-US" sz="1400" dirty="0"/>
              <a:t>CNN based models</a:t>
            </a:r>
          </a:p>
          <a:p>
            <a:pPr marL="285750" indent="-285750">
              <a:buFont typeface="Arial" panose="020B0604020202020204" pitchFamily="34" charset="0"/>
              <a:buChar char="•"/>
            </a:pPr>
            <a:r>
              <a:rPr lang="en-US" sz="1400" dirty="0"/>
              <a:t>XAI </a:t>
            </a:r>
          </a:p>
        </p:txBody>
      </p:sp>
      <p:sp>
        <p:nvSpPr>
          <p:cNvPr id="20" name="Up-down Arrow 19">
            <a:extLst>
              <a:ext uri="{FF2B5EF4-FFF2-40B4-BE49-F238E27FC236}">
                <a16:creationId xmlns:a16="http://schemas.microsoft.com/office/drawing/2014/main" id="{201BEDC6-4140-8A4B-B08B-1595DBB934B3}"/>
              </a:ext>
            </a:extLst>
          </p:cNvPr>
          <p:cNvSpPr/>
          <p:nvPr/>
        </p:nvSpPr>
        <p:spPr>
          <a:xfrm>
            <a:off x="7375103" y="4947073"/>
            <a:ext cx="244387" cy="373083"/>
          </a:xfrm>
          <a:prstGeom prst="upDownArrow">
            <a:avLst/>
          </a:prstGeom>
          <a:solidFill>
            <a:schemeClr val="bg2">
              <a:lumMod val="9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ight Arrow 22">
            <a:extLst>
              <a:ext uri="{FF2B5EF4-FFF2-40B4-BE49-F238E27FC236}">
                <a16:creationId xmlns:a16="http://schemas.microsoft.com/office/drawing/2014/main" id="{270CABDC-39A8-95CB-A89F-C4DF4AC2D7E8}"/>
              </a:ext>
            </a:extLst>
          </p:cNvPr>
          <p:cNvSpPr/>
          <p:nvPr/>
        </p:nvSpPr>
        <p:spPr>
          <a:xfrm>
            <a:off x="8791214" y="3104339"/>
            <a:ext cx="354771" cy="311795"/>
          </a:xfrm>
          <a:prstGeom prst="rightArrow">
            <a:avLst/>
          </a:prstGeom>
          <a:solidFill>
            <a:schemeClr val="bg2">
              <a:lumMod val="9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ight Arrow 23">
            <a:extLst>
              <a:ext uri="{FF2B5EF4-FFF2-40B4-BE49-F238E27FC236}">
                <a16:creationId xmlns:a16="http://schemas.microsoft.com/office/drawing/2014/main" id="{9FB7A31E-968B-2CBC-933E-D79BD4F0193E}"/>
              </a:ext>
            </a:extLst>
          </p:cNvPr>
          <p:cNvSpPr/>
          <p:nvPr/>
        </p:nvSpPr>
        <p:spPr>
          <a:xfrm>
            <a:off x="5625495" y="3113707"/>
            <a:ext cx="354771" cy="311795"/>
          </a:xfrm>
          <a:prstGeom prst="rightArrow">
            <a:avLst/>
          </a:prstGeom>
          <a:solidFill>
            <a:schemeClr val="bg2">
              <a:lumMod val="9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itle 1">
            <a:extLst>
              <a:ext uri="{FF2B5EF4-FFF2-40B4-BE49-F238E27FC236}">
                <a16:creationId xmlns:a16="http://schemas.microsoft.com/office/drawing/2014/main" id="{CD8B82BD-2111-AE22-9C89-A1D5ADF2F265}"/>
              </a:ext>
            </a:extLst>
          </p:cNvPr>
          <p:cNvSpPr txBox="1">
            <a:spLocks/>
          </p:cNvSpPr>
          <p:nvPr/>
        </p:nvSpPr>
        <p:spPr>
          <a:xfrm>
            <a:off x="367695" y="156163"/>
            <a:ext cx="2418033" cy="66292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Project Flow</a:t>
            </a:r>
            <a:endParaRPr lang="en-GB" sz="3200" b="1" dirty="0"/>
          </a:p>
        </p:txBody>
      </p:sp>
    </p:spTree>
    <p:extLst>
      <p:ext uri="{BB962C8B-B14F-4D97-AF65-F5344CB8AC3E}">
        <p14:creationId xmlns:p14="http://schemas.microsoft.com/office/powerpoint/2010/main" val="962127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Exploratory Analysis</a:t>
            </a:r>
          </a:p>
        </p:txBody>
      </p:sp>
      <p:graphicFrame>
        <p:nvGraphicFramePr>
          <p:cNvPr id="2" name="Diagram 1">
            <a:extLst>
              <a:ext uri="{FF2B5EF4-FFF2-40B4-BE49-F238E27FC236}">
                <a16:creationId xmlns:a16="http://schemas.microsoft.com/office/drawing/2014/main" id="{1AA586A9-EDB9-241A-1509-7CA48AD19B57}"/>
              </a:ext>
            </a:extLst>
          </p:cNvPr>
          <p:cNvGraphicFramePr/>
          <p:nvPr>
            <p:extLst>
              <p:ext uri="{D42A27DB-BD31-4B8C-83A1-F6EECF244321}">
                <p14:modId xmlns:p14="http://schemas.microsoft.com/office/powerpoint/2010/main" val="2080539695"/>
              </p:ext>
            </p:extLst>
          </p:nvPr>
        </p:nvGraphicFramePr>
        <p:xfrm>
          <a:off x="1106781" y="1521229"/>
          <a:ext cx="10341032" cy="404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6667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Exploratory Analysis</a:t>
            </a:r>
          </a:p>
        </p:txBody>
      </p:sp>
      <p:pic>
        <p:nvPicPr>
          <p:cNvPr id="3" name="Picture 2" descr="A picture containing indoor&#10;&#10;Description automatically generated">
            <a:extLst>
              <a:ext uri="{FF2B5EF4-FFF2-40B4-BE49-F238E27FC236}">
                <a16:creationId xmlns:a16="http://schemas.microsoft.com/office/drawing/2014/main" id="{03A321A0-7E83-E523-3C80-C7AA6E8F8692}"/>
              </a:ext>
            </a:extLst>
          </p:cNvPr>
          <p:cNvPicPr>
            <a:picLocks noChangeAspect="1"/>
          </p:cNvPicPr>
          <p:nvPr/>
        </p:nvPicPr>
        <p:blipFill>
          <a:blip r:embed="rId3"/>
          <a:stretch>
            <a:fillRect/>
          </a:stretch>
        </p:blipFill>
        <p:spPr>
          <a:xfrm>
            <a:off x="339634" y="2437646"/>
            <a:ext cx="2130665" cy="2416874"/>
          </a:xfrm>
          <a:prstGeom prst="rect">
            <a:avLst/>
          </a:prstGeom>
        </p:spPr>
      </p:pic>
      <p:pic>
        <p:nvPicPr>
          <p:cNvPr id="7" name="Picture 6" descr="A picture containing person, indoor&#10;&#10;Description automatically generated">
            <a:extLst>
              <a:ext uri="{FF2B5EF4-FFF2-40B4-BE49-F238E27FC236}">
                <a16:creationId xmlns:a16="http://schemas.microsoft.com/office/drawing/2014/main" id="{7A1FE645-71A1-0139-28E9-951F789CEEC7}"/>
              </a:ext>
            </a:extLst>
          </p:cNvPr>
          <p:cNvPicPr>
            <a:picLocks noChangeAspect="1"/>
          </p:cNvPicPr>
          <p:nvPr/>
        </p:nvPicPr>
        <p:blipFill>
          <a:blip r:embed="rId4"/>
          <a:stretch>
            <a:fillRect/>
          </a:stretch>
        </p:blipFill>
        <p:spPr>
          <a:xfrm>
            <a:off x="3573233" y="2602656"/>
            <a:ext cx="3609919" cy="2086853"/>
          </a:xfrm>
          <a:prstGeom prst="rect">
            <a:avLst/>
          </a:prstGeom>
        </p:spPr>
      </p:pic>
      <p:pic>
        <p:nvPicPr>
          <p:cNvPr id="10" name="Picture 9" descr="Chart&#10;&#10;Description automatically generated">
            <a:extLst>
              <a:ext uri="{FF2B5EF4-FFF2-40B4-BE49-F238E27FC236}">
                <a16:creationId xmlns:a16="http://schemas.microsoft.com/office/drawing/2014/main" id="{70F888D8-5140-E008-0A28-3F7D286F4D49}"/>
              </a:ext>
            </a:extLst>
          </p:cNvPr>
          <p:cNvPicPr>
            <a:picLocks noChangeAspect="1"/>
          </p:cNvPicPr>
          <p:nvPr/>
        </p:nvPicPr>
        <p:blipFill>
          <a:blip r:embed="rId5"/>
          <a:stretch>
            <a:fillRect/>
          </a:stretch>
        </p:blipFill>
        <p:spPr>
          <a:xfrm>
            <a:off x="8286087" y="2437646"/>
            <a:ext cx="3721185" cy="2609190"/>
          </a:xfrm>
          <a:prstGeom prst="rect">
            <a:avLst/>
          </a:prstGeom>
        </p:spPr>
      </p:pic>
      <p:sp>
        <p:nvSpPr>
          <p:cNvPr id="11" name="Right Arrow 10">
            <a:extLst>
              <a:ext uri="{FF2B5EF4-FFF2-40B4-BE49-F238E27FC236}">
                <a16:creationId xmlns:a16="http://schemas.microsoft.com/office/drawing/2014/main" id="{62A8F550-1852-C028-75AC-FBC7B48C376B}"/>
              </a:ext>
            </a:extLst>
          </p:cNvPr>
          <p:cNvSpPr/>
          <p:nvPr/>
        </p:nvSpPr>
        <p:spPr>
          <a:xfrm>
            <a:off x="2814452" y="3429000"/>
            <a:ext cx="296883" cy="313241"/>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1ADF30EE-4A4F-458E-71D9-6BD7F50F7D25}"/>
              </a:ext>
            </a:extLst>
          </p:cNvPr>
          <p:cNvSpPr/>
          <p:nvPr/>
        </p:nvSpPr>
        <p:spPr>
          <a:xfrm>
            <a:off x="7586178" y="3428999"/>
            <a:ext cx="296883" cy="313241"/>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E574D89-CB99-55CD-26AF-5D26A51059DC}"/>
              </a:ext>
            </a:extLst>
          </p:cNvPr>
          <p:cNvSpPr txBox="1"/>
          <p:nvPr/>
        </p:nvSpPr>
        <p:spPr>
          <a:xfrm>
            <a:off x="870576" y="5296395"/>
            <a:ext cx="1068780" cy="369332"/>
          </a:xfrm>
          <a:prstGeom prst="rect">
            <a:avLst/>
          </a:prstGeom>
          <a:noFill/>
        </p:spPr>
        <p:txBody>
          <a:bodyPr wrap="square" rtlCol="0">
            <a:spAutoFit/>
          </a:bodyPr>
          <a:lstStyle/>
          <a:p>
            <a:r>
              <a:rPr lang="en-US" dirty="0"/>
              <a:t>Raw data</a:t>
            </a:r>
          </a:p>
        </p:txBody>
      </p:sp>
      <p:sp>
        <p:nvSpPr>
          <p:cNvPr id="14" name="TextBox 13">
            <a:extLst>
              <a:ext uri="{FF2B5EF4-FFF2-40B4-BE49-F238E27FC236}">
                <a16:creationId xmlns:a16="http://schemas.microsoft.com/office/drawing/2014/main" id="{DFC0443B-5404-DE19-680D-B0288643DF18}"/>
              </a:ext>
            </a:extLst>
          </p:cNvPr>
          <p:cNvSpPr txBox="1"/>
          <p:nvPr/>
        </p:nvSpPr>
        <p:spPr>
          <a:xfrm>
            <a:off x="4573698" y="5291056"/>
            <a:ext cx="1233336" cy="369332"/>
          </a:xfrm>
          <a:prstGeom prst="rect">
            <a:avLst/>
          </a:prstGeom>
          <a:noFill/>
        </p:spPr>
        <p:txBody>
          <a:bodyPr wrap="square" rtlCol="0">
            <a:spAutoFit/>
          </a:bodyPr>
          <a:lstStyle/>
          <a:p>
            <a:r>
              <a:rPr lang="en-US" dirty="0"/>
              <a:t>Trajectory</a:t>
            </a:r>
          </a:p>
        </p:txBody>
      </p:sp>
      <p:sp>
        <p:nvSpPr>
          <p:cNvPr id="15" name="TextBox 14">
            <a:extLst>
              <a:ext uri="{FF2B5EF4-FFF2-40B4-BE49-F238E27FC236}">
                <a16:creationId xmlns:a16="http://schemas.microsoft.com/office/drawing/2014/main" id="{979E5799-BF6D-C5DA-2ED4-54ECBAA6E7FC}"/>
              </a:ext>
            </a:extLst>
          </p:cNvPr>
          <p:cNvSpPr txBox="1"/>
          <p:nvPr/>
        </p:nvSpPr>
        <p:spPr>
          <a:xfrm>
            <a:off x="9442580" y="5291056"/>
            <a:ext cx="2064609" cy="369332"/>
          </a:xfrm>
          <a:prstGeom prst="rect">
            <a:avLst/>
          </a:prstGeom>
          <a:noFill/>
        </p:spPr>
        <p:txBody>
          <a:bodyPr wrap="square" rtlCol="0">
            <a:spAutoFit/>
          </a:bodyPr>
          <a:lstStyle/>
          <a:p>
            <a:r>
              <a:rPr lang="en-US" dirty="0"/>
              <a:t>Metrics Assessment</a:t>
            </a:r>
          </a:p>
        </p:txBody>
      </p:sp>
    </p:spTree>
    <p:extLst>
      <p:ext uri="{BB962C8B-B14F-4D97-AF65-F5344CB8AC3E}">
        <p14:creationId xmlns:p14="http://schemas.microsoft.com/office/powerpoint/2010/main" val="3939831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Assessment Metrices</a:t>
            </a:r>
          </a:p>
        </p:txBody>
      </p:sp>
      <p:pic>
        <p:nvPicPr>
          <p:cNvPr id="4" name="Picture 3" descr="Graphical user interface&#10;&#10;Description automatically generated">
            <a:extLst>
              <a:ext uri="{FF2B5EF4-FFF2-40B4-BE49-F238E27FC236}">
                <a16:creationId xmlns:a16="http://schemas.microsoft.com/office/drawing/2014/main" id="{5C04F558-5B45-588B-E2EF-BF0502EC6DAF}"/>
              </a:ext>
            </a:extLst>
          </p:cNvPr>
          <p:cNvPicPr>
            <a:picLocks noChangeAspect="1"/>
          </p:cNvPicPr>
          <p:nvPr/>
        </p:nvPicPr>
        <p:blipFill>
          <a:blip r:embed="rId3"/>
          <a:stretch>
            <a:fillRect/>
          </a:stretch>
        </p:blipFill>
        <p:spPr>
          <a:xfrm>
            <a:off x="136669" y="2232561"/>
            <a:ext cx="6137053" cy="4251366"/>
          </a:xfrm>
          <a:prstGeom prst="rect">
            <a:avLst/>
          </a:prstGeom>
        </p:spPr>
      </p:pic>
      <p:pic>
        <p:nvPicPr>
          <p:cNvPr id="6" name="Picture 5" descr="Table&#10;&#10;Description automatically generated">
            <a:extLst>
              <a:ext uri="{FF2B5EF4-FFF2-40B4-BE49-F238E27FC236}">
                <a16:creationId xmlns:a16="http://schemas.microsoft.com/office/drawing/2014/main" id="{C492B3C4-BC0A-5355-DFC7-4D48E8663781}"/>
              </a:ext>
            </a:extLst>
          </p:cNvPr>
          <p:cNvPicPr>
            <a:picLocks noChangeAspect="1"/>
          </p:cNvPicPr>
          <p:nvPr/>
        </p:nvPicPr>
        <p:blipFill>
          <a:blip r:embed="rId4"/>
          <a:stretch>
            <a:fillRect/>
          </a:stretch>
        </p:blipFill>
        <p:spPr>
          <a:xfrm>
            <a:off x="6641274" y="2622549"/>
            <a:ext cx="4652159" cy="2896197"/>
          </a:xfrm>
          <a:prstGeom prst="rect">
            <a:avLst/>
          </a:prstGeom>
        </p:spPr>
      </p:pic>
      <p:sp>
        <p:nvSpPr>
          <p:cNvPr id="9" name="TextBox 8">
            <a:extLst>
              <a:ext uri="{FF2B5EF4-FFF2-40B4-BE49-F238E27FC236}">
                <a16:creationId xmlns:a16="http://schemas.microsoft.com/office/drawing/2014/main" id="{1A2A4656-B20C-5921-6C4C-F955451BCC91}"/>
              </a:ext>
            </a:extLst>
          </p:cNvPr>
          <p:cNvSpPr txBox="1"/>
          <p:nvPr/>
        </p:nvSpPr>
        <p:spPr>
          <a:xfrm>
            <a:off x="985651" y="801959"/>
            <a:ext cx="7291449" cy="1754326"/>
          </a:xfrm>
          <a:prstGeom prst="rect">
            <a:avLst/>
          </a:prstGeom>
          <a:noFill/>
        </p:spPr>
        <p:txBody>
          <a:bodyPr wrap="square" rtlCol="0">
            <a:spAutoFit/>
          </a:bodyPr>
          <a:lstStyle/>
          <a:p>
            <a:r>
              <a:rPr lang="en-US" dirty="0"/>
              <a:t>Speed graph</a:t>
            </a:r>
          </a:p>
          <a:p>
            <a:r>
              <a:rPr lang="en-US" dirty="0"/>
              <a:t>Traversed distance graph</a:t>
            </a:r>
          </a:p>
          <a:p>
            <a:r>
              <a:rPr lang="en-US" dirty="0"/>
              <a:t>Histogram for speed</a:t>
            </a:r>
          </a:p>
          <a:p>
            <a:r>
              <a:rPr lang="en-US" dirty="0"/>
              <a:t>Kernel density function for speed</a:t>
            </a:r>
          </a:p>
          <a:p>
            <a:r>
              <a:rPr lang="en-US" dirty="0"/>
              <a:t>Distribution measures (mean, min/max, Standard deviation)</a:t>
            </a:r>
          </a:p>
          <a:p>
            <a:endParaRPr lang="en-US" dirty="0"/>
          </a:p>
        </p:txBody>
      </p:sp>
    </p:spTree>
    <p:extLst>
      <p:ext uri="{BB962C8B-B14F-4D97-AF65-F5344CB8AC3E}">
        <p14:creationId xmlns:p14="http://schemas.microsoft.com/office/powerpoint/2010/main" val="1140052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Discussion points</a:t>
            </a:r>
          </a:p>
        </p:txBody>
      </p:sp>
      <p:sp>
        <p:nvSpPr>
          <p:cNvPr id="9" name="TextBox 8">
            <a:extLst>
              <a:ext uri="{FF2B5EF4-FFF2-40B4-BE49-F238E27FC236}">
                <a16:creationId xmlns:a16="http://schemas.microsoft.com/office/drawing/2014/main" id="{1A2A4656-B20C-5921-6C4C-F955451BCC91}"/>
              </a:ext>
            </a:extLst>
          </p:cNvPr>
          <p:cNvSpPr txBox="1"/>
          <p:nvPr/>
        </p:nvSpPr>
        <p:spPr>
          <a:xfrm>
            <a:off x="914400" y="1811361"/>
            <a:ext cx="10105902" cy="3385542"/>
          </a:xfrm>
          <a:prstGeom prst="rect">
            <a:avLst/>
          </a:prstGeom>
          <a:noFill/>
        </p:spPr>
        <p:txBody>
          <a:bodyPr wrap="square" rtlCol="0">
            <a:spAutoFit/>
          </a:bodyPr>
          <a:lstStyle/>
          <a:p>
            <a:pPr marL="285750" indent="-285750">
              <a:buFont typeface="Arial" panose="020B0604020202020204" pitchFamily="34" charset="0"/>
              <a:buChar char="•"/>
            </a:pPr>
            <a:r>
              <a:rPr lang="en-US" sz="2000" dirty="0"/>
              <a:t>Measuring capacity (Amount, proportion, symmetry etc.)  of arm movement</a:t>
            </a:r>
          </a:p>
          <a:p>
            <a:pPr marL="285750" indent="-285750">
              <a:buFont typeface="Arial" panose="020B0604020202020204" pitchFamily="34" charset="0"/>
              <a:buChar char="•"/>
            </a:pPr>
            <a:r>
              <a:rPr lang="en-US" sz="2000" dirty="0"/>
              <a:t>Measuring quality (accuracy, smoothness, speed) of arm movement using more focused activity</a:t>
            </a:r>
          </a:p>
          <a:p>
            <a:r>
              <a:rPr lang="en-US" sz="2000" dirty="0"/>
              <a:t>		ex: traversing a shape on the screen</a:t>
            </a:r>
          </a:p>
          <a:p>
            <a:pPr marL="342900" indent="-342900">
              <a:buFont typeface="Arial" panose="020B0604020202020204" pitchFamily="34" charset="0"/>
              <a:buChar char="•"/>
            </a:pPr>
            <a:r>
              <a:rPr lang="en-US" sz="2000" dirty="0"/>
              <a:t>Activity specific performance measures	</a:t>
            </a:r>
          </a:p>
          <a:p>
            <a:pPr marL="285750" indent="-285750">
              <a:buFont typeface="Arial" panose="020B0604020202020204" pitchFamily="34" charset="0"/>
              <a:buChar char="•"/>
            </a:pPr>
            <a:r>
              <a:rPr lang="en-US" sz="2000" dirty="0"/>
              <a:t>Inter user vs intra user analysis</a:t>
            </a:r>
          </a:p>
          <a:p>
            <a:pPr marL="285750" indent="-285750">
              <a:buFont typeface="Arial" panose="020B0604020202020204" pitchFamily="34" charset="0"/>
              <a:buChar char="•"/>
            </a:pPr>
            <a:r>
              <a:rPr lang="en-US" sz="2000" dirty="0"/>
              <a:t>Analysis of statistical measures using ML techniques</a:t>
            </a:r>
          </a:p>
          <a:p>
            <a:pPr marL="285750" indent="-285750">
              <a:buFont typeface="Arial" panose="020B0604020202020204" pitchFamily="34" charset="0"/>
              <a:buChar char="•"/>
            </a:pPr>
            <a:r>
              <a:rPr lang="en-US" sz="2000" dirty="0"/>
              <a:t>Activity based analysis of anomaly detection</a:t>
            </a:r>
          </a:p>
          <a:p>
            <a:endParaRPr lang="en-US" dirty="0"/>
          </a:p>
          <a:p>
            <a:r>
              <a:rPr lang="en-US" dirty="0"/>
              <a:t> </a:t>
            </a:r>
          </a:p>
          <a:p>
            <a:endParaRPr lang="en-US" dirty="0"/>
          </a:p>
        </p:txBody>
      </p:sp>
    </p:spTree>
    <p:extLst>
      <p:ext uri="{BB962C8B-B14F-4D97-AF65-F5344CB8AC3E}">
        <p14:creationId xmlns:p14="http://schemas.microsoft.com/office/powerpoint/2010/main" val="2300345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58712" y="281268"/>
            <a:ext cx="67892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dirty="0"/>
              <a:t>Datasets </a:t>
            </a:r>
          </a:p>
        </p:txBody>
      </p:sp>
      <p:sp>
        <p:nvSpPr>
          <p:cNvPr id="9" name="TextBox 8">
            <a:extLst>
              <a:ext uri="{FF2B5EF4-FFF2-40B4-BE49-F238E27FC236}">
                <a16:creationId xmlns:a16="http://schemas.microsoft.com/office/drawing/2014/main" id="{16B8997D-0F95-F7C1-DCAA-F581ACC4E4E5}"/>
              </a:ext>
            </a:extLst>
          </p:cNvPr>
          <p:cNvSpPr txBox="1"/>
          <p:nvPr/>
        </p:nvSpPr>
        <p:spPr>
          <a:xfrm>
            <a:off x="358712" y="1048756"/>
            <a:ext cx="10602213" cy="5386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400" dirty="0"/>
          </a:p>
          <a:p>
            <a:pPr marL="342900" indent="-342900">
              <a:buFont typeface="Wingdings" pitchFamily="2" charset="2"/>
              <a:buChar char="v"/>
            </a:pPr>
            <a:r>
              <a:rPr lang="en-AU" sz="2400" dirty="0"/>
              <a:t>Basis : </a:t>
            </a:r>
            <a:r>
              <a:rPr lang="en-AU" sz="2400" dirty="0" err="1"/>
              <a:t>Argentanian</a:t>
            </a:r>
            <a:r>
              <a:rPr lang="en-AU" sz="2400" dirty="0"/>
              <a:t> Sign Language Dataset (Video Data)</a:t>
            </a:r>
          </a:p>
          <a:p>
            <a:endParaRPr lang="en-AU" sz="2400" dirty="0"/>
          </a:p>
          <a:p>
            <a:pPr marL="342900" indent="-342900">
              <a:buFont typeface="Wingdings" pitchFamily="2" charset="2"/>
              <a:buChar char="v"/>
            </a:pPr>
            <a:r>
              <a:rPr lang="en-AU" sz="2400" dirty="0"/>
              <a:t>Dataset 2 : </a:t>
            </a:r>
          </a:p>
          <a:p>
            <a:r>
              <a:rPr lang="en-AU" sz="2400" dirty="0"/>
              <a:t>Contains coordinates of hand and body joints</a:t>
            </a:r>
          </a:p>
          <a:p>
            <a:r>
              <a:rPr lang="en-AU" sz="2400" dirty="0"/>
              <a:t>Contains speed of each joint </a:t>
            </a:r>
          </a:p>
          <a:p>
            <a:r>
              <a:rPr lang="en-AU" sz="2400" dirty="0"/>
              <a:t>Each joint contains four features (</a:t>
            </a:r>
            <a:r>
              <a:rPr lang="en-AU" sz="2400" dirty="0" err="1"/>
              <a:t>x,y,z,speed</a:t>
            </a:r>
            <a:r>
              <a:rPr lang="en-AU" sz="2400" dirty="0"/>
              <a:t>)</a:t>
            </a:r>
          </a:p>
          <a:p>
            <a:r>
              <a:rPr lang="en-AU" sz="2400" dirty="0"/>
              <a:t>Feature space :</a:t>
            </a:r>
            <a:r>
              <a:rPr lang="en-AU" sz="2400" dirty="0">
                <a:sym typeface="Wingdings" pitchFamily="2" charset="2"/>
              </a:rPr>
              <a:t> (192,)</a:t>
            </a:r>
          </a:p>
          <a:p>
            <a:r>
              <a:rPr lang="en-AU" sz="2400" i="1" dirty="0">
                <a:solidFill>
                  <a:srgbClr val="8C8C8C"/>
                </a:solidFill>
                <a:effectLst/>
              </a:rPr>
              <a:t># 21 hand joints x 4 features</a:t>
            </a:r>
            <a:endParaRPr lang="en-AU" sz="2400" i="1" dirty="0">
              <a:solidFill>
                <a:srgbClr val="8C8C8C"/>
              </a:solidFill>
              <a:effectLst/>
              <a:sym typeface="Wingdings" pitchFamily="2" charset="2"/>
            </a:endParaRPr>
          </a:p>
          <a:p>
            <a:r>
              <a:rPr lang="en-AU" sz="2400" i="1" dirty="0">
                <a:solidFill>
                  <a:srgbClr val="8C8C8C"/>
                </a:solidFill>
                <a:effectLst/>
              </a:rPr>
              <a:t># 6 body joints x 4 features</a:t>
            </a:r>
          </a:p>
          <a:p>
            <a:endParaRPr lang="en-AU" sz="2400" i="1" dirty="0">
              <a:solidFill>
                <a:srgbClr val="8C8C8C"/>
              </a:solidFill>
              <a:sym typeface="Wingdings" pitchFamily="2" charset="2"/>
            </a:endParaRPr>
          </a:p>
          <a:p>
            <a:r>
              <a:rPr lang="en-AU" sz="2400" dirty="0"/>
              <a:t>four Other than above feature space we keep track on following features too</a:t>
            </a:r>
          </a:p>
          <a:p>
            <a:r>
              <a:rPr lang="en-AU" sz="1600" i="1" dirty="0">
                <a:solidFill>
                  <a:srgbClr val="8C8C8C"/>
                </a:solidFill>
                <a:effectLst/>
              </a:rPr>
              <a:t>['VIDEO_ID', 'USER_ID', 'ITERATION', 'FRAME_SQ_NUMBER', 'TIMESTAMP', 'CURRENT_POS_AVI_RATIO', 'HANDEDNESS’, … ,’SIGN’]</a:t>
            </a:r>
            <a:endParaRPr lang="en-US" sz="1600" dirty="0"/>
          </a:p>
          <a:p>
            <a:r>
              <a:rPr lang="en-AU" sz="2400" dirty="0"/>
              <a:t> </a:t>
            </a:r>
            <a:endParaRPr lang="en-GB" sz="2400" dirty="0"/>
          </a:p>
        </p:txBody>
      </p:sp>
    </p:spTree>
    <p:extLst>
      <p:ext uri="{BB962C8B-B14F-4D97-AF65-F5344CB8AC3E}">
        <p14:creationId xmlns:p14="http://schemas.microsoft.com/office/powerpoint/2010/main" val="3379758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06061-7A84-6750-7BFA-595D2C1416DA}"/>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C057FA3A-7648-CC3A-D863-06FEE3033E15}"/>
              </a:ext>
            </a:extLst>
          </p:cNvPr>
          <p:cNvSpPr>
            <a:spLocks noGrp="1"/>
          </p:cNvSpPr>
          <p:nvPr>
            <p:ph idx="1"/>
          </p:nvPr>
        </p:nvSpPr>
        <p:spPr/>
        <p:txBody>
          <a:bodyPr/>
          <a:lstStyle/>
          <a:p>
            <a:r>
              <a:rPr lang="en-US" dirty="0"/>
              <a:t>Sign language dataset is not complex enough to differentiate the model performance</a:t>
            </a:r>
          </a:p>
          <a:p>
            <a:r>
              <a:rPr lang="en-US" dirty="0"/>
              <a:t>limited datasets for the upper body movements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304788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2C6CC-2ED2-02B4-BA94-E7F148828210}"/>
              </a:ext>
            </a:extLst>
          </p:cNvPr>
          <p:cNvSpPr>
            <a:spLocks noGrp="1"/>
          </p:cNvSpPr>
          <p:nvPr>
            <p:ph type="title"/>
          </p:nvPr>
        </p:nvSpPr>
        <p:spPr/>
        <p:txBody>
          <a:bodyPr/>
          <a:lstStyle/>
          <a:p>
            <a:r>
              <a:rPr lang="en-US" dirty="0"/>
              <a:t>Evolution</a:t>
            </a:r>
          </a:p>
        </p:txBody>
      </p:sp>
      <p:pic>
        <p:nvPicPr>
          <p:cNvPr id="5" name="Picture 4" descr="A collage of a person in different stages of a life cycle&#10;&#10;Description automatically generated">
            <a:extLst>
              <a:ext uri="{FF2B5EF4-FFF2-40B4-BE49-F238E27FC236}">
                <a16:creationId xmlns:a16="http://schemas.microsoft.com/office/drawing/2014/main" id="{71B4A0B8-148A-9D97-B285-344A4E91337B}"/>
              </a:ext>
            </a:extLst>
          </p:cNvPr>
          <p:cNvPicPr>
            <a:picLocks noChangeAspect="1"/>
          </p:cNvPicPr>
          <p:nvPr/>
        </p:nvPicPr>
        <p:blipFill>
          <a:blip r:embed="rId2"/>
          <a:stretch>
            <a:fillRect/>
          </a:stretch>
        </p:blipFill>
        <p:spPr>
          <a:xfrm>
            <a:off x="493484" y="1334169"/>
            <a:ext cx="11126139" cy="4936001"/>
          </a:xfrm>
          <a:prstGeom prst="rect">
            <a:avLst/>
          </a:prstGeom>
        </p:spPr>
      </p:pic>
    </p:spTree>
    <p:extLst>
      <p:ext uri="{BB962C8B-B14F-4D97-AF65-F5344CB8AC3E}">
        <p14:creationId xmlns:p14="http://schemas.microsoft.com/office/powerpoint/2010/main" val="539127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033D7-00BD-0FDC-D222-19C223F48E9A}"/>
              </a:ext>
            </a:extLst>
          </p:cNvPr>
          <p:cNvSpPr>
            <a:spLocks noGrp="1"/>
          </p:cNvSpPr>
          <p:nvPr>
            <p:ph type="title"/>
          </p:nvPr>
        </p:nvSpPr>
        <p:spPr>
          <a:xfrm>
            <a:off x="373743" y="0"/>
            <a:ext cx="10515600" cy="1325563"/>
          </a:xfrm>
        </p:spPr>
        <p:txBody>
          <a:bodyPr/>
          <a:lstStyle/>
          <a:p>
            <a:r>
              <a:rPr lang="en-US" dirty="0"/>
              <a:t>Datasets</a:t>
            </a:r>
          </a:p>
        </p:txBody>
      </p:sp>
      <p:sp>
        <p:nvSpPr>
          <p:cNvPr id="4" name="TextBox 3">
            <a:extLst>
              <a:ext uri="{FF2B5EF4-FFF2-40B4-BE49-F238E27FC236}">
                <a16:creationId xmlns:a16="http://schemas.microsoft.com/office/drawing/2014/main" id="{D3F6D4BB-1D30-6801-F712-F4E0A575B8E6}"/>
              </a:ext>
            </a:extLst>
          </p:cNvPr>
          <p:cNvSpPr txBox="1"/>
          <p:nvPr/>
        </p:nvSpPr>
        <p:spPr>
          <a:xfrm>
            <a:off x="373743" y="1021531"/>
            <a:ext cx="8929914" cy="6186309"/>
          </a:xfrm>
          <a:prstGeom prst="rect">
            <a:avLst/>
          </a:prstGeom>
          <a:noFill/>
        </p:spPr>
        <p:txBody>
          <a:bodyPr wrap="square" rtlCol="0">
            <a:spAutoFit/>
          </a:bodyPr>
          <a:lstStyle/>
          <a:p>
            <a:r>
              <a:rPr lang="en-US" dirty="0"/>
              <a:t>Simple activity classification : KTH data set</a:t>
            </a:r>
          </a:p>
          <a:p>
            <a:r>
              <a:rPr lang="en-US" dirty="0">
                <a:hlinkClick r:id="rId3"/>
              </a:rPr>
              <a:t>https://www.csc.kth.se/cvap/actions/</a:t>
            </a:r>
            <a:endParaRPr lang="en-US" dirty="0"/>
          </a:p>
          <a:p>
            <a:endParaRPr lang="en-US" dirty="0"/>
          </a:p>
          <a:p>
            <a:r>
              <a:rPr lang="en-US" dirty="0"/>
              <a:t>UCF data set</a:t>
            </a:r>
          </a:p>
          <a:p>
            <a:r>
              <a:rPr lang="en-US" dirty="0"/>
              <a:t>(</a:t>
            </a:r>
            <a:r>
              <a:rPr lang="en-US" dirty="0">
                <a:hlinkClick r:id="rId4"/>
              </a:rPr>
              <a:t>https://www.crcv.ucf.edu/data/UCF101.php</a:t>
            </a:r>
            <a:r>
              <a:rPr lang="en-US" dirty="0"/>
              <a:t>)</a:t>
            </a:r>
          </a:p>
          <a:p>
            <a:endParaRPr lang="en-US" dirty="0"/>
          </a:p>
          <a:p>
            <a:r>
              <a:rPr lang="en-US" dirty="0"/>
              <a:t>Kinect data set. (one label for segment)</a:t>
            </a:r>
          </a:p>
          <a:p>
            <a:r>
              <a:rPr lang="en-US" dirty="0"/>
              <a:t>https://</a:t>
            </a:r>
            <a:r>
              <a:rPr lang="en-US" dirty="0" err="1"/>
              <a:t>towardsdatascience.com</a:t>
            </a:r>
            <a:r>
              <a:rPr lang="en-US" dirty="0"/>
              <a:t>/downloading-the-kinetics-dataset-for-human-action-recognition-in-deep-learning-500c3d50f776</a:t>
            </a:r>
          </a:p>
          <a:p>
            <a:r>
              <a:rPr lang="en-US" dirty="0"/>
              <a:t>Most popular data set for </a:t>
            </a:r>
            <a:r>
              <a:rPr lang="en-US" dirty="0" err="1"/>
              <a:t>benchmarkng</a:t>
            </a:r>
            <a:endParaRPr lang="en-US" dirty="0"/>
          </a:p>
          <a:p>
            <a:endParaRPr lang="en-US" dirty="0"/>
          </a:p>
          <a:p>
            <a:r>
              <a:rPr lang="en-US" dirty="0"/>
              <a:t>Toyota </a:t>
            </a:r>
            <a:r>
              <a:rPr lang="en-US" dirty="0" err="1"/>
              <a:t>smarthome</a:t>
            </a:r>
            <a:r>
              <a:rPr lang="en-US" dirty="0"/>
              <a:t> data set</a:t>
            </a:r>
          </a:p>
          <a:p>
            <a:r>
              <a:rPr lang="en-US" dirty="0">
                <a:hlinkClick r:id="rId5"/>
              </a:rPr>
              <a:t>https://project.inria.fr/toyotasmarthome/</a:t>
            </a:r>
            <a:endParaRPr lang="en-US" dirty="0"/>
          </a:p>
          <a:p>
            <a:r>
              <a:rPr lang="en-US" dirty="0"/>
              <a:t>Trimmed vs untrimmed versions available</a:t>
            </a:r>
          </a:p>
          <a:p>
            <a:endParaRPr lang="en-US" dirty="0"/>
          </a:p>
          <a:p>
            <a:r>
              <a:rPr lang="en-US" dirty="0"/>
              <a:t>Activity net Data set</a:t>
            </a:r>
          </a:p>
          <a:p>
            <a:r>
              <a:rPr lang="en-US" dirty="0">
                <a:hlinkClick r:id="rId6"/>
              </a:rPr>
              <a:t>https://youtu.be/x9AhZLDkbyc</a:t>
            </a:r>
            <a:r>
              <a:rPr lang="en-US" dirty="0"/>
              <a:t> </a:t>
            </a:r>
          </a:p>
          <a:p>
            <a:r>
              <a:rPr lang="en-US" dirty="0">
                <a:hlinkClick r:id="rId7"/>
              </a:rPr>
              <a:t>https://prior.allenai.org/projects/charades</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54625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2C179-A198-079D-8D88-6A58344FE723}"/>
              </a:ext>
            </a:extLst>
          </p:cNvPr>
          <p:cNvSpPr>
            <a:spLocks noGrp="1"/>
          </p:cNvSpPr>
          <p:nvPr>
            <p:ph type="title"/>
          </p:nvPr>
        </p:nvSpPr>
        <p:spPr>
          <a:xfrm>
            <a:off x="838200" y="365125"/>
            <a:ext cx="10515600" cy="462189"/>
          </a:xfrm>
        </p:spPr>
        <p:txBody>
          <a:bodyPr>
            <a:normAutofit fontScale="90000"/>
          </a:bodyPr>
          <a:lstStyle/>
          <a:p>
            <a:r>
              <a:rPr lang="en-US" dirty="0"/>
              <a:t>Potential extensions</a:t>
            </a:r>
          </a:p>
        </p:txBody>
      </p:sp>
      <p:sp>
        <p:nvSpPr>
          <p:cNvPr id="4" name="TextBox 3">
            <a:extLst>
              <a:ext uri="{FF2B5EF4-FFF2-40B4-BE49-F238E27FC236}">
                <a16:creationId xmlns:a16="http://schemas.microsoft.com/office/drawing/2014/main" id="{DFD6C837-DA79-B952-60EB-CDC2A240639C}"/>
              </a:ext>
            </a:extLst>
          </p:cNvPr>
          <p:cNvSpPr txBox="1"/>
          <p:nvPr/>
        </p:nvSpPr>
        <p:spPr>
          <a:xfrm>
            <a:off x="838200" y="1528543"/>
            <a:ext cx="8929914" cy="2862322"/>
          </a:xfrm>
          <a:prstGeom prst="rect">
            <a:avLst/>
          </a:prstGeom>
          <a:noFill/>
        </p:spPr>
        <p:txBody>
          <a:bodyPr wrap="square" rtlCol="0">
            <a:spAutoFit/>
          </a:bodyPr>
          <a:lstStyle/>
          <a:p>
            <a:r>
              <a:rPr lang="en-US" dirty="0"/>
              <a:t>Extend the classification to full-body activity classification</a:t>
            </a:r>
          </a:p>
          <a:p>
            <a:r>
              <a:rPr lang="en-US" dirty="0"/>
              <a:t>Change the data set to charades or </a:t>
            </a:r>
            <a:r>
              <a:rPr lang="en-US" dirty="0" err="1"/>
              <a:t>ToyotaSmarthome</a:t>
            </a:r>
            <a:endParaRPr lang="en-US" dirty="0"/>
          </a:p>
          <a:p>
            <a:r>
              <a:rPr lang="en-US" dirty="0"/>
              <a:t>Identify elementary movement components</a:t>
            </a:r>
          </a:p>
          <a:p>
            <a:r>
              <a:rPr lang="en-US" dirty="0"/>
              <a:t>Add a component to identify objects in the frames </a:t>
            </a:r>
          </a:p>
          <a:p>
            <a:r>
              <a:rPr lang="en-US" dirty="0"/>
              <a:t> (this is in addition to the LSTM and GNN units for spatial and temporal feature capturing)</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72426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2F2FB-F34B-4093-B019-3CA4CF6826DA}"/>
              </a:ext>
            </a:extLst>
          </p:cNvPr>
          <p:cNvSpPr>
            <a:spLocks noGrp="1"/>
          </p:cNvSpPr>
          <p:nvPr>
            <p:ph type="title"/>
          </p:nvPr>
        </p:nvSpPr>
        <p:spPr/>
        <p:txBody>
          <a:bodyPr/>
          <a:lstStyle/>
          <a:p>
            <a:r>
              <a:rPr lang="en-US" dirty="0"/>
              <a:t>Existing approaches</a:t>
            </a:r>
          </a:p>
        </p:txBody>
      </p:sp>
      <p:sp>
        <p:nvSpPr>
          <p:cNvPr id="3" name="Content Placeholder 2">
            <a:extLst>
              <a:ext uri="{FF2B5EF4-FFF2-40B4-BE49-F238E27FC236}">
                <a16:creationId xmlns:a16="http://schemas.microsoft.com/office/drawing/2014/main" id="{BA79F1AB-B288-5B5A-592D-B17DF44D2EFE}"/>
              </a:ext>
            </a:extLst>
          </p:cNvPr>
          <p:cNvSpPr>
            <a:spLocks noGrp="1"/>
          </p:cNvSpPr>
          <p:nvPr>
            <p:ph idx="1"/>
          </p:nvPr>
        </p:nvSpPr>
        <p:spPr/>
        <p:txBody>
          <a:bodyPr/>
          <a:lstStyle/>
          <a:p>
            <a:r>
              <a:rPr lang="en-US" dirty="0"/>
              <a:t>Two stream networks</a:t>
            </a:r>
          </a:p>
          <a:p>
            <a:pPr lvl="1"/>
            <a:r>
              <a:rPr lang="en-US" dirty="0"/>
              <a:t>One stream for spatial feature recognition</a:t>
            </a:r>
          </a:p>
          <a:p>
            <a:pPr lvl="1"/>
            <a:r>
              <a:rPr lang="en-US" dirty="0"/>
              <a:t>One stream for capturing the temporal features</a:t>
            </a:r>
          </a:p>
          <a:p>
            <a:pPr lvl="1"/>
            <a:endParaRPr lang="en-US" dirty="0"/>
          </a:p>
          <a:p>
            <a:pPr marL="457200" lvl="1" indent="0">
              <a:buNone/>
            </a:pPr>
            <a:r>
              <a:rPr lang="en-US" dirty="0"/>
              <a:t>Each of the streams can use variety of architectures</a:t>
            </a:r>
          </a:p>
          <a:p>
            <a:pPr marL="457200" lvl="1" indent="0">
              <a:buNone/>
            </a:pPr>
            <a:endParaRPr lang="en-US" dirty="0"/>
          </a:p>
          <a:p>
            <a:r>
              <a:rPr lang="en-US" dirty="0"/>
              <a:t>In the current implementation, we have </a:t>
            </a:r>
          </a:p>
          <a:p>
            <a:pPr lvl="1"/>
            <a:r>
              <a:rPr lang="en-US" dirty="0"/>
              <a:t>GNN based component for spatial feature capturing </a:t>
            </a:r>
          </a:p>
          <a:p>
            <a:pPr lvl="1"/>
            <a:r>
              <a:rPr lang="en-US" dirty="0"/>
              <a:t>LSTM for capturing temporal features</a:t>
            </a:r>
          </a:p>
          <a:p>
            <a:pPr marL="457200" lvl="1" indent="0">
              <a:buNone/>
            </a:pPr>
            <a:r>
              <a:rPr lang="en-US" dirty="0"/>
              <a:t> </a:t>
            </a:r>
          </a:p>
        </p:txBody>
      </p:sp>
    </p:spTree>
    <p:extLst>
      <p:ext uri="{BB962C8B-B14F-4D97-AF65-F5344CB8AC3E}">
        <p14:creationId xmlns:p14="http://schemas.microsoft.com/office/powerpoint/2010/main" val="3991915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76EC-3592-D95D-59F2-BAC105C4EC29}"/>
              </a:ext>
            </a:extLst>
          </p:cNvPr>
          <p:cNvSpPr>
            <a:spLocks noGrp="1"/>
          </p:cNvSpPr>
          <p:nvPr>
            <p:ph type="title"/>
          </p:nvPr>
        </p:nvSpPr>
        <p:spPr/>
        <p:txBody>
          <a:bodyPr/>
          <a:lstStyle/>
          <a:p>
            <a:r>
              <a:rPr lang="en-US" dirty="0"/>
              <a:t>How to relate this paper to our original objective</a:t>
            </a:r>
          </a:p>
        </p:txBody>
      </p:sp>
      <p:sp>
        <p:nvSpPr>
          <p:cNvPr id="3" name="Content Placeholder 2">
            <a:extLst>
              <a:ext uri="{FF2B5EF4-FFF2-40B4-BE49-F238E27FC236}">
                <a16:creationId xmlns:a16="http://schemas.microsoft.com/office/drawing/2014/main" id="{47B064FD-DA15-9F1A-1954-2CF97A685D64}"/>
              </a:ext>
            </a:extLst>
          </p:cNvPr>
          <p:cNvSpPr>
            <a:spLocks noGrp="1"/>
          </p:cNvSpPr>
          <p:nvPr>
            <p:ph idx="1"/>
          </p:nvPr>
        </p:nvSpPr>
        <p:spPr/>
        <p:txBody>
          <a:bodyPr/>
          <a:lstStyle/>
          <a:p>
            <a:r>
              <a:rPr lang="en-US" dirty="0"/>
              <a:t>How to identify multiple labels in a given action </a:t>
            </a:r>
          </a:p>
          <a:p>
            <a:pPr lvl="1"/>
            <a:r>
              <a:rPr lang="en-US" dirty="0"/>
              <a:t>Drinking water from a glass + compensation + trembling</a:t>
            </a:r>
          </a:p>
          <a:p>
            <a:pPr lvl="1"/>
            <a:endParaRPr lang="en-US" dirty="0"/>
          </a:p>
          <a:p>
            <a:r>
              <a:rPr lang="en-US" dirty="0"/>
              <a:t>These elementary features build up the alphabet for the entire activity spectrum </a:t>
            </a:r>
          </a:p>
          <a:p>
            <a:endParaRPr lang="en-US" dirty="0"/>
          </a:p>
          <a:p>
            <a:r>
              <a:rPr lang="en-US" dirty="0"/>
              <a:t>The absence or the presence of these elementary features will determine  the quality of movements of the participant</a:t>
            </a:r>
          </a:p>
          <a:p>
            <a:pPr lvl="1"/>
            <a:endParaRPr lang="en-US" dirty="0"/>
          </a:p>
        </p:txBody>
      </p:sp>
    </p:spTree>
    <p:extLst>
      <p:ext uri="{BB962C8B-B14F-4D97-AF65-F5344CB8AC3E}">
        <p14:creationId xmlns:p14="http://schemas.microsoft.com/office/powerpoint/2010/main" val="2791248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llage of a person sitting on a couch&#10;&#10;Description automatically generated">
            <a:extLst>
              <a:ext uri="{FF2B5EF4-FFF2-40B4-BE49-F238E27FC236}">
                <a16:creationId xmlns:a16="http://schemas.microsoft.com/office/drawing/2014/main" id="{C7D3AF65-49A8-DDB1-A35E-A7B27501D6FE}"/>
              </a:ext>
            </a:extLst>
          </p:cNvPr>
          <p:cNvPicPr>
            <a:picLocks noChangeAspect="1"/>
          </p:cNvPicPr>
          <p:nvPr/>
        </p:nvPicPr>
        <p:blipFill>
          <a:blip r:embed="rId2"/>
          <a:stretch>
            <a:fillRect/>
          </a:stretch>
        </p:blipFill>
        <p:spPr>
          <a:xfrm>
            <a:off x="1739901" y="0"/>
            <a:ext cx="8347528" cy="6066321"/>
          </a:xfrm>
          <a:prstGeom prst="rect">
            <a:avLst/>
          </a:prstGeom>
        </p:spPr>
      </p:pic>
    </p:spTree>
    <p:extLst>
      <p:ext uri="{BB962C8B-B14F-4D97-AF65-F5344CB8AC3E}">
        <p14:creationId xmlns:p14="http://schemas.microsoft.com/office/powerpoint/2010/main" val="3628135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0F7C3-A559-AA19-5E55-84D129D49F37}"/>
              </a:ext>
            </a:extLst>
          </p:cNvPr>
          <p:cNvSpPr>
            <a:spLocks noGrp="1"/>
          </p:cNvSpPr>
          <p:nvPr>
            <p:ph type="title"/>
          </p:nvPr>
        </p:nvSpPr>
        <p:spPr/>
        <p:txBody>
          <a:bodyPr/>
          <a:lstStyle/>
          <a:p>
            <a:endParaRPr lang="en-US" dirty="0"/>
          </a:p>
        </p:txBody>
      </p:sp>
      <p:sp>
        <p:nvSpPr>
          <p:cNvPr id="4" name="Content Placeholder 2">
            <a:extLst>
              <a:ext uri="{FF2B5EF4-FFF2-40B4-BE49-F238E27FC236}">
                <a16:creationId xmlns:a16="http://schemas.microsoft.com/office/drawing/2014/main" id="{8CCFA3DC-3608-88D4-76A9-8FFDF7B5B9BE}"/>
              </a:ext>
            </a:extLst>
          </p:cNvPr>
          <p:cNvSpPr>
            <a:spLocks noGrp="1"/>
          </p:cNvSpPr>
          <p:nvPr>
            <p:ph idx="1"/>
          </p:nvPr>
        </p:nvSpPr>
        <p:spPr>
          <a:xfrm>
            <a:off x="838200" y="1825625"/>
            <a:ext cx="10515600" cy="4351338"/>
          </a:xfrm>
        </p:spPr>
        <p:txBody>
          <a:bodyPr/>
          <a:lstStyle/>
          <a:p>
            <a:r>
              <a:rPr lang="en-US" dirty="0"/>
              <a:t>Novelty </a:t>
            </a:r>
          </a:p>
          <a:p>
            <a:pPr lvl="1"/>
            <a:r>
              <a:rPr lang="en-US" dirty="0"/>
              <a:t>Using GNN based approach for capturing elementary activity components</a:t>
            </a:r>
          </a:p>
          <a:p>
            <a:pPr lvl="1"/>
            <a:r>
              <a:rPr lang="en-US" dirty="0"/>
              <a:t>Spatial capturing  (GNN for human movement capturing + human object interaction capturing)</a:t>
            </a:r>
          </a:p>
          <a:p>
            <a:pPr lvl="1"/>
            <a:r>
              <a:rPr lang="en-US" dirty="0"/>
              <a:t>LSTM for temporality capturing</a:t>
            </a:r>
          </a:p>
          <a:p>
            <a:pPr lvl="1"/>
            <a:endParaRPr lang="en-US" dirty="0"/>
          </a:p>
        </p:txBody>
      </p:sp>
    </p:spTree>
    <p:extLst>
      <p:ext uri="{BB962C8B-B14F-4D97-AF65-F5344CB8AC3E}">
        <p14:creationId xmlns:p14="http://schemas.microsoft.com/office/powerpoint/2010/main" val="2932822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58712" y="281268"/>
            <a:ext cx="67892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dirty="0"/>
              <a:t>Datasets </a:t>
            </a:r>
          </a:p>
        </p:txBody>
      </p:sp>
      <p:sp>
        <p:nvSpPr>
          <p:cNvPr id="9" name="TextBox 8">
            <a:extLst>
              <a:ext uri="{FF2B5EF4-FFF2-40B4-BE49-F238E27FC236}">
                <a16:creationId xmlns:a16="http://schemas.microsoft.com/office/drawing/2014/main" id="{16B8997D-0F95-F7C1-DCAA-F581ACC4E4E5}"/>
              </a:ext>
            </a:extLst>
          </p:cNvPr>
          <p:cNvSpPr txBox="1"/>
          <p:nvPr/>
        </p:nvSpPr>
        <p:spPr>
          <a:xfrm>
            <a:off x="358712" y="1048756"/>
            <a:ext cx="1060221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400" dirty="0"/>
          </a:p>
          <a:p>
            <a:pPr marL="342900" indent="-342900">
              <a:buFont typeface="Wingdings" pitchFamily="2" charset="2"/>
              <a:buChar char="v"/>
            </a:pPr>
            <a:r>
              <a:rPr lang="en-AU" sz="2400" dirty="0"/>
              <a:t>Data set 2 extension : (proposed)</a:t>
            </a:r>
          </a:p>
          <a:p>
            <a:r>
              <a:rPr lang="en-AU" sz="2400" dirty="0"/>
              <a:t>Instead of defining angle and distance measures ,</a:t>
            </a:r>
          </a:p>
          <a:p>
            <a:r>
              <a:rPr lang="en-AU" sz="2400" dirty="0"/>
              <a:t>Get the bearing of each node relative to a given node</a:t>
            </a:r>
          </a:p>
          <a:p>
            <a:r>
              <a:rPr lang="en-AU" sz="2400" dirty="0"/>
              <a:t>Since the distance is always a constant, bearing is a reliable measure</a:t>
            </a:r>
          </a:p>
          <a:p>
            <a:endParaRPr lang="en-AU" sz="2400" dirty="0"/>
          </a:p>
          <a:p>
            <a:r>
              <a:rPr lang="en-AU" sz="2400" dirty="0"/>
              <a:t>Node ordering is important. Ordering can be predefined</a:t>
            </a:r>
          </a:p>
          <a:p>
            <a:r>
              <a:rPr lang="en-AU" sz="2400" dirty="0"/>
              <a:t>	ex: Nodes appearing near to the </a:t>
            </a:r>
            <a:r>
              <a:rPr lang="en-AU" sz="2400" dirty="0" err="1"/>
              <a:t>CoG</a:t>
            </a:r>
            <a:r>
              <a:rPr lang="en-AU" sz="2400" dirty="0"/>
              <a:t> of the body</a:t>
            </a:r>
          </a:p>
          <a:p>
            <a:r>
              <a:rPr lang="en-AU" sz="2400" dirty="0"/>
              <a:t>	 has a higher ordering</a:t>
            </a:r>
          </a:p>
          <a:p>
            <a:endParaRPr lang="en-AU" sz="2400" dirty="0"/>
          </a:p>
          <a:p>
            <a:endParaRPr lang="en-AU" sz="2400" dirty="0"/>
          </a:p>
          <a:p>
            <a:pPr marL="342900" indent="-342900">
              <a:buFont typeface="Wingdings" pitchFamily="2" charset="2"/>
              <a:buChar char="v"/>
            </a:pPr>
            <a:endParaRPr lang="en-GB" sz="2400" dirty="0"/>
          </a:p>
        </p:txBody>
      </p:sp>
      <p:pic>
        <p:nvPicPr>
          <p:cNvPr id="3" name="Picture 2" descr="A picture containing antenna&#10;&#10;Description automatically generated">
            <a:extLst>
              <a:ext uri="{FF2B5EF4-FFF2-40B4-BE49-F238E27FC236}">
                <a16:creationId xmlns:a16="http://schemas.microsoft.com/office/drawing/2014/main" id="{3BFAEB8C-8E37-43B4-DC3C-2E68B25D7C60}"/>
              </a:ext>
            </a:extLst>
          </p:cNvPr>
          <p:cNvPicPr>
            <a:picLocks noChangeAspect="1"/>
          </p:cNvPicPr>
          <p:nvPr/>
        </p:nvPicPr>
        <p:blipFill>
          <a:blip r:embed="rId3"/>
          <a:stretch>
            <a:fillRect/>
          </a:stretch>
        </p:blipFill>
        <p:spPr>
          <a:xfrm>
            <a:off x="7519406" y="3322443"/>
            <a:ext cx="3441519" cy="3248175"/>
          </a:xfrm>
          <a:prstGeom prst="rect">
            <a:avLst/>
          </a:prstGeom>
        </p:spPr>
      </p:pic>
    </p:spTree>
    <p:extLst>
      <p:ext uri="{BB962C8B-B14F-4D97-AF65-F5344CB8AC3E}">
        <p14:creationId xmlns:p14="http://schemas.microsoft.com/office/powerpoint/2010/main" val="3515694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58712" y="281268"/>
            <a:ext cx="67892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dirty="0"/>
              <a:t>Toyota Smart home Dataset</a:t>
            </a:r>
          </a:p>
        </p:txBody>
      </p:sp>
      <p:sp>
        <p:nvSpPr>
          <p:cNvPr id="9" name="TextBox 8">
            <a:extLst>
              <a:ext uri="{FF2B5EF4-FFF2-40B4-BE49-F238E27FC236}">
                <a16:creationId xmlns:a16="http://schemas.microsoft.com/office/drawing/2014/main" id="{16B8997D-0F95-F7C1-DCAA-F581ACC4E4E5}"/>
              </a:ext>
            </a:extLst>
          </p:cNvPr>
          <p:cNvSpPr txBox="1"/>
          <p:nvPr/>
        </p:nvSpPr>
        <p:spPr>
          <a:xfrm>
            <a:off x="358711" y="631235"/>
            <a:ext cx="11474577"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400" dirty="0"/>
          </a:p>
          <a:p>
            <a:pPr marL="342900" indent="-342900">
              <a:buFont typeface="Wingdings" pitchFamily="2" charset="2"/>
              <a:buChar char="v"/>
            </a:pPr>
            <a:r>
              <a:rPr lang="en-AU" sz="2400" dirty="0"/>
              <a:t>Contains daily living activities of 18 subjects (Video data)</a:t>
            </a:r>
          </a:p>
          <a:p>
            <a:endParaRPr lang="en-AU" sz="2400" dirty="0"/>
          </a:p>
          <a:p>
            <a:pPr marL="342900" indent="-342900">
              <a:buFont typeface="Wingdings" pitchFamily="2" charset="2"/>
              <a:buChar char="v"/>
            </a:pPr>
            <a:r>
              <a:rPr lang="en-AU" sz="2400" dirty="0"/>
              <a:t>3 Modalities: RGB, Depth, 3D skeleton</a:t>
            </a:r>
          </a:p>
          <a:p>
            <a:pPr marL="342900" indent="-342900">
              <a:buFont typeface="Wingdings" pitchFamily="2" charset="2"/>
              <a:buChar char="v"/>
            </a:pPr>
            <a:endParaRPr lang="en-AU" sz="2400" dirty="0"/>
          </a:p>
          <a:p>
            <a:pPr marL="342900" indent="-342900">
              <a:buFont typeface="Wingdings" pitchFamily="2" charset="2"/>
              <a:buChar char="v"/>
            </a:pPr>
            <a:r>
              <a:rPr lang="en-AU" sz="2400" dirty="0"/>
              <a:t>31 different activities. (ex: eat, walk, </a:t>
            </a:r>
            <a:r>
              <a:rPr lang="en-AU" sz="2400" dirty="0" err="1"/>
              <a:t>cook.cleandishes</a:t>
            </a:r>
            <a:r>
              <a:rPr lang="en-AU" sz="2400" dirty="0"/>
              <a:t>, </a:t>
            </a:r>
            <a:r>
              <a:rPr lang="en-AU" sz="2400" dirty="0" err="1"/>
              <a:t>cook.cleanup</a:t>
            </a:r>
            <a:r>
              <a:rPr lang="en-AU" sz="2400" dirty="0"/>
              <a:t>)</a:t>
            </a:r>
          </a:p>
          <a:p>
            <a:pPr marL="342900" indent="-342900">
              <a:buFont typeface="Wingdings" pitchFamily="2" charset="2"/>
              <a:buChar char="v"/>
            </a:pPr>
            <a:endParaRPr lang="en-AU" sz="2400" dirty="0"/>
          </a:p>
          <a:p>
            <a:pPr marL="342900" indent="-342900">
              <a:buFont typeface="Wingdings" pitchFamily="2" charset="2"/>
              <a:buChar char="v"/>
            </a:pPr>
            <a:r>
              <a:rPr lang="en-AU" sz="2400" dirty="0"/>
              <a:t>16000 video data samples</a:t>
            </a:r>
            <a:endParaRPr lang="en-AU" sz="2400" dirty="0">
              <a:sym typeface="Wingdings" pitchFamily="2" charset="2"/>
            </a:endParaRPr>
          </a:p>
        </p:txBody>
      </p:sp>
      <p:pic>
        <p:nvPicPr>
          <p:cNvPr id="2" name="Cook.Cleanup_p04_r02_v14_c03">
            <a:hlinkClick r:id="" action="ppaction://media"/>
            <a:extLst>
              <a:ext uri="{FF2B5EF4-FFF2-40B4-BE49-F238E27FC236}">
                <a16:creationId xmlns:a16="http://schemas.microsoft.com/office/drawing/2014/main" id="{38126088-BE9E-293F-2257-FBCE7BFDF34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55099" y="3678223"/>
            <a:ext cx="3730354" cy="2797765"/>
          </a:xfrm>
          <a:prstGeom prst="rect">
            <a:avLst/>
          </a:prstGeom>
        </p:spPr>
      </p:pic>
      <p:pic>
        <p:nvPicPr>
          <p:cNvPr id="3" name="Cook.Cleandishes_p16_r04_v12_c03">
            <a:hlinkClick r:id="" action="ppaction://media"/>
            <a:extLst>
              <a:ext uri="{FF2B5EF4-FFF2-40B4-BE49-F238E27FC236}">
                <a16:creationId xmlns:a16="http://schemas.microsoft.com/office/drawing/2014/main" id="{CEFAB339-1BFC-EAF0-7DDB-8E8D9D7964B9}"/>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535783" y="3560657"/>
            <a:ext cx="3730354" cy="2797766"/>
          </a:xfrm>
          <a:prstGeom prst="rect">
            <a:avLst/>
          </a:prstGeom>
        </p:spPr>
      </p:pic>
    </p:spTree>
    <p:extLst>
      <p:ext uri="{BB962C8B-B14F-4D97-AF65-F5344CB8AC3E}">
        <p14:creationId xmlns:p14="http://schemas.microsoft.com/office/powerpoint/2010/main" val="142273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3221" y="221892"/>
            <a:ext cx="67892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dirty="0"/>
              <a:t>Datasets </a:t>
            </a:r>
          </a:p>
        </p:txBody>
      </p:sp>
      <p:pic>
        <p:nvPicPr>
          <p:cNvPr id="2" name="Picture 1" descr="A picture containing text, indoor, decorated&#10;&#10;Description automatically generated">
            <a:extLst>
              <a:ext uri="{FF2B5EF4-FFF2-40B4-BE49-F238E27FC236}">
                <a16:creationId xmlns:a16="http://schemas.microsoft.com/office/drawing/2014/main" id="{31494EFE-00D3-38A6-3D1C-6E63251B1104}"/>
              </a:ext>
            </a:extLst>
          </p:cNvPr>
          <p:cNvPicPr>
            <a:picLocks noChangeAspect="1"/>
          </p:cNvPicPr>
          <p:nvPr/>
        </p:nvPicPr>
        <p:blipFill>
          <a:blip r:embed="rId2"/>
          <a:stretch>
            <a:fillRect/>
          </a:stretch>
        </p:blipFill>
        <p:spPr>
          <a:xfrm>
            <a:off x="333221" y="1021451"/>
            <a:ext cx="3879525" cy="5245237"/>
          </a:xfrm>
          <a:prstGeom prst="rect">
            <a:avLst/>
          </a:prstGeom>
        </p:spPr>
      </p:pic>
      <p:pic>
        <p:nvPicPr>
          <p:cNvPr id="3" name="Picture 2">
            <a:extLst>
              <a:ext uri="{FF2B5EF4-FFF2-40B4-BE49-F238E27FC236}">
                <a16:creationId xmlns:a16="http://schemas.microsoft.com/office/drawing/2014/main" id="{421BC33A-9430-8D58-7F08-6D0E6401BB0A}"/>
              </a:ext>
            </a:extLst>
          </p:cNvPr>
          <p:cNvPicPr>
            <a:picLocks noChangeAspect="1"/>
          </p:cNvPicPr>
          <p:nvPr/>
        </p:nvPicPr>
        <p:blipFill>
          <a:blip r:embed="rId3"/>
          <a:stretch>
            <a:fillRect/>
          </a:stretch>
        </p:blipFill>
        <p:spPr>
          <a:xfrm>
            <a:off x="5256901" y="689907"/>
            <a:ext cx="2511552" cy="2456780"/>
          </a:xfrm>
          <a:prstGeom prst="rect">
            <a:avLst/>
          </a:prstGeom>
        </p:spPr>
      </p:pic>
      <p:pic>
        <p:nvPicPr>
          <p:cNvPr id="4" name="Picture 3">
            <a:extLst>
              <a:ext uri="{FF2B5EF4-FFF2-40B4-BE49-F238E27FC236}">
                <a16:creationId xmlns:a16="http://schemas.microsoft.com/office/drawing/2014/main" id="{6DD476F1-E3CE-62C1-CD97-7EA3F8F43E98}"/>
              </a:ext>
            </a:extLst>
          </p:cNvPr>
          <p:cNvPicPr>
            <a:picLocks noChangeAspect="1"/>
          </p:cNvPicPr>
          <p:nvPr/>
        </p:nvPicPr>
        <p:blipFill>
          <a:blip r:embed="rId4"/>
          <a:stretch>
            <a:fillRect/>
          </a:stretch>
        </p:blipFill>
        <p:spPr>
          <a:xfrm>
            <a:off x="4989391" y="3812884"/>
            <a:ext cx="3072384" cy="2722025"/>
          </a:xfrm>
          <a:prstGeom prst="rect">
            <a:avLst/>
          </a:prstGeom>
        </p:spPr>
      </p:pic>
      <p:pic>
        <p:nvPicPr>
          <p:cNvPr id="7" name="Picture 6" descr="Diagram&#10;&#10;Description automatically generated">
            <a:extLst>
              <a:ext uri="{FF2B5EF4-FFF2-40B4-BE49-F238E27FC236}">
                <a16:creationId xmlns:a16="http://schemas.microsoft.com/office/drawing/2014/main" id="{5DA2E236-DC08-15C2-BDBD-C955DA46ED96}"/>
              </a:ext>
            </a:extLst>
          </p:cNvPr>
          <p:cNvPicPr>
            <a:picLocks noChangeAspect="1"/>
          </p:cNvPicPr>
          <p:nvPr/>
        </p:nvPicPr>
        <p:blipFill>
          <a:blip r:embed="rId5"/>
          <a:stretch>
            <a:fillRect/>
          </a:stretch>
        </p:blipFill>
        <p:spPr>
          <a:xfrm>
            <a:off x="8408988" y="221892"/>
            <a:ext cx="3637117" cy="4082165"/>
          </a:xfrm>
          <a:prstGeom prst="rect">
            <a:avLst/>
          </a:prstGeom>
        </p:spPr>
      </p:pic>
    </p:spTree>
    <p:extLst>
      <p:ext uri="{BB962C8B-B14F-4D97-AF65-F5344CB8AC3E}">
        <p14:creationId xmlns:p14="http://schemas.microsoft.com/office/powerpoint/2010/main" val="1353083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err="1"/>
              <a:t>Spatio</a:t>
            </a:r>
            <a:r>
              <a:rPr lang="en-AU" sz="2400" b="1" dirty="0"/>
              <a:t> Temporal Modelling using LSTM network</a:t>
            </a:r>
          </a:p>
        </p:txBody>
      </p:sp>
      <p:sp>
        <p:nvSpPr>
          <p:cNvPr id="9" name="TextBox 8">
            <a:extLst>
              <a:ext uri="{FF2B5EF4-FFF2-40B4-BE49-F238E27FC236}">
                <a16:creationId xmlns:a16="http://schemas.microsoft.com/office/drawing/2014/main" id="{16B8997D-0F95-F7C1-DCAA-F581ACC4E4E5}"/>
              </a:ext>
            </a:extLst>
          </p:cNvPr>
          <p:cNvSpPr txBox="1"/>
          <p:nvPr/>
        </p:nvSpPr>
        <p:spPr>
          <a:xfrm>
            <a:off x="339634" y="942784"/>
            <a:ext cx="1100894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Objective : Get a unique vector representation to characterise human gestures</a:t>
            </a:r>
          </a:p>
          <a:p>
            <a:endParaRPr lang="en-GB" sz="2400" dirty="0"/>
          </a:p>
          <a:p>
            <a:r>
              <a:rPr lang="en-GB" sz="2400" dirty="0"/>
              <a:t>Approach 1 : Modelling spatial aspect using hand joint features and modelling temporal aspect using LSTM </a:t>
            </a:r>
          </a:p>
          <a:p>
            <a:endParaRPr lang="en-GB" sz="2400" dirty="0"/>
          </a:p>
        </p:txBody>
      </p:sp>
      <p:grpSp>
        <p:nvGrpSpPr>
          <p:cNvPr id="28" name="Group 27">
            <a:extLst>
              <a:ext uri="{FF2B5EF4-FFF2-40B4-BE49-F238E27FC236}">
                <a16:creationId xmlns:a16="http://schemas.microsoft.com/office/drawing/2014/main" id="{E2090783-188D-B406-75B4-ABA4B9B08A77}"/>
              </a:ext>
            </a:extLst>
          </p:cNvPr>
          <p:cNvGrpSpPr/>
          <p:nvPr/>
        </p:nvGrpSpPr>
        <p:grpSpPr>
          <a:xfrm>
            <a:off x="835916" y="3349638"/>
            <a:ext cx="10016381" cy="2730500"/>
            <a:chOff x="884340" y="2482896"/>
            <a:chExt cx="10016381" cy="2730500"/>
          </a:xfrm>
        </p:grpSpPr>
        <p:grpSp>
          <p:nvGrpSpPr>
            <p:cNvPr id="26" name="Group 25">
              <a:extLst>
                <a:ext uri="{FF2B5EF4-FFF2-40B4-BE49-F238E27FC236}">
                  <a16:creationId xmlns:a16="http://schemas.microsoft.com/office/drawing/2014/main" id="{783488C9-8886-9121-DBC6-20B59C547F37}"/>
                </a:ext>
              </a:extLst>
            </p:cNvPr>
            <p:cNvGrpSpPr/>
            <p:nvPr/>
          </p:nvGrpSpPr>
          <p:grpSpPr>
            <a:xfrm>
              <a:off x="884340" y="2482896"/>
              <a:ext cx="9713696" cy="2730500"/>
              <a:chOff x="884340" y="2583104"/>
              <a:chExt cx="9713696" cy="2730500"/>
            </a:xfrm>
          </p:grpSpPr>
          <p:grpSp>
            <p:nvGrpSpPr>
              <p:cNvPr id="25" name="Group 24">
                <a:extLst>
                  <a:ext uri="{FF2B5EF4-FFF2-40B4-BE49-F238E27FC236}">
                    <a16:creationId xmlns:a16="http://schemas.microsoft.com/office/drawing/2014/main" id="{AAE42D55-1D62-28A3-A436-708470A6559E}"/>
                  </a:ext>
                </a:extLst>
              </p:cNvPr>
              <p:cNvGrpSpPr/>
              <p:nvPr/>
            </p:nvGrpSpPr>
            <p:grpSpPr>
              <a:xfrm>
                <a:off x="884340" y="2736743"/>
                <a:ext cx="3680353" cy="2423223"/>
                <a:chOff x="176740" y="2843409"/>
                <a:chExt cx="3680353" cy="2423223"/>
              </a:xfrm>
            </p:grpSpPr>
            <p:sp>
              <p:nvSpPr>
                <p:cNvPr id="13" name="Rounded Rectangle 12">
                  <a:extLst>
                    <a:ext uri="{FF2B5EF4-FFF2-40B4-BE49-F238E27FC236}">
                      <a16:creationId xmlns:a16="http://schemas.microsoft.com/office/drawing/2014/main" id="{EC4EFE15-6D21-6EEE-56E1-1FE0D084DD31}"/>
                    </a:ext>
                  </a:extLst>
                </p:cNvPr>
                <p:cNvSpPr/>
                <p:nvPr/>
              </p:nvSpPr>
              <p:spPr>
                <a:xfrm>
                  <a:off x="176740" y="2843409"/>
                  <a:ext cx="3607599" cy="242322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indoor, decorated&#10;&#10;Description automatically generated">
                  <a:extLst>
                    <a:ext uri="{FF2B5EF4-FFF2-40B4-BE49-F238E27FC236}">
                      <a16:creationId xmlns:a16="http://schemas.microsoft.com/office/drawing/2014/main" id="{3F743818-CD3B-8D16-BBC8-37B06C52C7B7}"/>
                    </a:ext>
                  </a:extLst>
                </p:cNvPr>
                <p:cNvPicPr>
                  <a:picLocks noChangeAspect="1"/>
                </p:cNvPicPr>
                <p:nvPr/>
              </p:nvPicPr>
              <p:blipFill>
                <a:blip r:embed="rId3"/>
                <a:stretch>
                  <a:fillRect/>
                </a:stretch>
              </p:blipFill>
              <p:spPr>
                <a:xfrm>
                  <a:off x="388401" y="3105299"/>
                  <a:ext cx="1349358" cy="1824374"/>
                </a:xfrm>
                <a:prstGeom prst="rect">
                  <a:avLst/>
                </a:prstGeom>
                <a:solidFill>
                  <a:schemeClr val="bg1">
                    <a:alpha val="0"/>
                  </a:schemeClr>
                </a:solidFill>
                <a:ln w="22225">
                  <a:solidFill>
                    <a:schemeClr val="bg1"/>
                  </a:solidFill>
                </a:ln>
              </p:spPr>
            </p:pic>
            <p:pic>
              <p:nvPicPr>
                <p:cNvPr id="19" name="Picture 18" descr="A picture containing text, indoor, decorated&#10;&#10;Description automatically generated">
                  <a:extLst>
                    <a:ext uri="{FF2B5EF4-FFF2-40B4-BE49-F238E27FC236}">
                      <a16:creationId xmlns:a16="http://schemas.microsoft.com/office/drawing/2014/main" id="{3B8E48CB-D5F8-0618-1F16-C0F0AB036E91}"/>
                    </a:ext>
                  </a:extLst>
                </p:cNvPr>
                <p:cNvPicPr>
                  <a:picLocks noChangeAspect="1"/>
                </p:cNvPicPr>
                <p:nvPr/>
              </p:nvPicPr>
              <p:blipFill>
                <a:blip r:embed="rId3"/>
                <a:stretch>
                  <a:fillRect/>
                </a:stretch>
              </p:blipFill>
              <p:spPr>
                <a:xfrm>
                  <a:off x="552631" y="3274559"/>
                  <a:ext cx="1349358" cy="1824374"/>
                </a:xfrm>
                <a:prstGeom prst="rect">
                  <a:avLst/>
                </a:prstGeom>
                <a:solidFill>
                  <a:schemeClr val="bg1">
                    <a:alpha val="0"/>
                  </a:schemeClr>
                </a:solidFill>
                <a:ln w="22225">
                  <a:solidFill>
                    <a:schemeClr val="bg1"/>
                  </a:solidFill>
                </a:ln>
              </p:spPr>
            </p:pic>
            <p:pic>
              <p:nvPicPr>
                <p:cNvPr id="20" name="Picture 19" descr="A picture containing text, indoor, decorated&#10;&#10;Description automatically generated">
                  <a:extLst>
                    <a:ext uri="{FF2B5EF4-FFF2-40B4-BE49-F238E27FC236}">
                      <a16:creationId xmlns:a16="http://schemas.microsoft.com/office/drawing/2014/main" id="{33C33D43-33C3-8B34-A166-60C7BC6254C1}"/>
                    </a:ext>
                  </a:extLst>
                </p:cNvPr>
                <p:cNvPicPr>
                  <a:picLocks noChangeAspect="1"/>
                </p:cNvPicPr>
                <p:nvPr/>
              </p:nvPicPr>
              <p:blipFill>
                <a:blip r:embed="rId3"/>
                <a:stretch>
                  <a:fillRect/>
                </a:stretch>
              </p:blipFill>
              <p:spPr>
                <a:xfrm>
                  <a:off x="716861" y="3442258"/>
                  <a:ext cx="1349358" cy="1824374"/>
                </a:xfrm>
                <a:prstGeom prst="rect">
                  <a:avLst/>
                </a:prstGeom>
                <a:solidFill>
                  <a:schemeClr val="bg1">
                    <a:alpha val="0"/>
                  </a:schemeClr>
                </a:solidFill>
                <a:ln w="22225">
                  <a:solidFill>
                    <a:schemeClr val="bg1"/>
                  </a:solidFill>
                </a:ln>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101196-E83F-8FEA-9140-BA962623AE8F}"/>
                        </a:ext>
                      </a:extLst>
                    </p:cNvPr>
                    <p:cNvSpPr txBox="1"/>
                    <p:nvPr/>
                  </p:nvSpPr>
                  <p:spPr>
                    <a:xfrm>
                      <a:off x="2064486" y="3754280"/>
                      <a:ext cx="1792607" cy="1231106"/>
                    </a:xfrm>
                    <a:prstGeom prst="rect">
                      <a:avLst/>
                    </a:prstGeom>
                    <a:noFill/>
                  </p:spPr>
                  <p:txBody>
                    <a:bodyPr wrap="none" rtlCol="0">
                      <a:spAutoFit/>
                    </a:bodyPr>
                    <a:lstStyle/>
                    <a:p>
                      <a:r>
                        <a:rPr lang="en-US" dirty="0"/>
                        <a:t>(84, )</a:t>
                      </a:r>
                    </a:p>
                    <a:p>
                      <a:r>
                        <a:rPr lang="en-US" dirty="0"/>
                        <a:t>Feature vector</a:t>
                      </a:r>
                    </a:p>
                    <a:p>
                      <a:endParaRPr lang="en-US" dirty="0"/>
                    </a:p>
                    <a:p>
                      <a:r>
                        <a:rPr lang="en-US" sz="2000" dirty="0"/>
                        <a:t>(</a:t>
                      </a:r>
                      <a14:m>
                        <m:oMath xmlns:m="http://schemas.openxmlformats.org/officeDocument/2006/math">
                          <m:sSub>
                            <m:sSubPr>
                              <m:ctrlPr>
                                <a:rPr lang="en-US" sz="2000" i="1" smtClean="0">
                                  <a:latin typeface="Cambria Math" panose="02040503050406030204" pitchFamily="18" charset="0"/>
                                </a:rPr>
                              </m:ctrlPr>
                            </m:sSubPr>
                            <m:e>
                              <m:r>
                                <a:rPr lang="en-AU" sz="2000" b="0" i="1" smtClean="0">
                                  <a:latin typeface="Cambria Math" panose="02040503050406030204" pitchFamily="18" charset="0"/>
                                </a:rPr>
                                <m:t>𝑡</m:t>
                              </m:r>
                            </m:e>
                            <m:sub>
                              <m:r>
                                <a:rPr lang="en-AU" sz="2000" b="0" i="1" smtClean="0">
                                  <a:latin typeface="Cambria Math" panose="02040503050406030204" pitchFamily="18" charset="0"/>
                                </a:rPr>
                                <m:t>1</m:t>
                              </m:r>
                            </m:sub>
                          </m:sSub>
                          <m:r>
                            <a:rPr lang="en-AU" sz="2000" b="0" i="1" smtClean="0">
                              <a:latin typeface="Cambria Math" panose="02040503050406030204" pitchFamily="18" charset="0"/>
                            </a:rPr>
                            <m:t>,</m:t>
                          </m:r>
                          <m:sSub>
                            <m:sSubPr>
                              <m:ctrlPr>
                                <a:rPr lang="en-US" sz="2000" i="1">
                                  <a:latin typeface="Cambria Math" panose="02040503050406030204" pitchFamily="18" charset="0"/>
                                </a:rPr>
                              </m:ctrlPr>
                            </m:sSubPr>
                            <m:e>
                              <m:r>
                                <a:rPr lang="en-AU" sz="2000" i="1">
                                  <a:latin typeface="Cambria Math" panose="02040503050406030204" pitchFamily="18" charset="0"/>
                                </a:rPr>
                                <m:t>𝑡</m:t>
                              </m:r>
                            </m:e>
                            <m:sub>
                              <m:r>
                                <a:rPr lang="en-AU" sz="2000" b="0" i="1"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AU" sz="2000" i="1">
                                  <a:latin typeface="Cambria Math" panose="02040503050406030204" pitchFamily="18" charset="0"/>
                                </a:rPr>
                                <m:t>𝑡</m:t>
                              </m:r>
                            </m:e>
                            <m:sub>
                              <m:r>
                                <a:rPr lang="en-AU" sz="2000" b="0" i="1" smtClean="0">
                                  <a:latin typeface="Cambria Math" panose="02040503050406030204" pitchFamily="18" charset="0"/>
                                </a:rPr>
                                <m:t>3</m:t>
                              </m:r>
                            </m:sub>
                          </m:sSub>
                        </m:oMath>
                      </a14:m>
                      <a:r>
                        <a:rPr lang="en-US" sz="2000" dirty="0"/>
                        <a:t> …. </a:t>
                      </a:r>
                      <a14:m>
                        <m:oMath xmlns:m="http://schemas.openxmlformats.org/officeDocument/2006/math">
                          <m:sSub>
                            <m:sSubPr>
                              <m:ctrlPr>
                                <a:rPr lang="en-US" sz="2000" i="1">
                                  <a:latin typeface="Cambria Math" panose="02040503050406030204" pitchFamily="18" charset="0"/>
                                </a:rPr>
                              </m:ctrlPr>
                            </m:sSubPr>
                            <m:e>
                              <m:r>
                                <a:rPr lang="en-AU" sz="2000" i="1">
                                  <a:latin typeface="Cambria Math" panose="02040503050406030204" pitchFamily="18" charset="0"/>
                                </a:rPr>
                                <m:t>𝑡</m:t>
                              </m:r>
                            </m:e>
                            <m:sub>
                              <m:r>
                                <a:rPr lang="en-AU" sz="2000" b="0" i="1" smtClean="0">
                                  <a:latin typeface="Cambria Math" panose="02040503050406030204" pitchFamily="18" charset="0"/>
                                </a:rPr>
                                <m:t>𝑛</m:t>
                              </m:r>
                            </m:sub>
                          </m:sSub>
                        </m:oMath>
                      </a14:m>
                      <a:r>
                        <a:rPr lang="en-US" sz="2000" dirty="0"/>
                        <a:t>)</a:t>
                      </a:r>
                    </a:p>
                  </p:txBody>
                </p:sp>
              </mc:Choice>
              <mc:Fallback xmlns="">
                <p:sp>
                  <p:nvSpPr>
                    <p:cNvPr id="22" name="TextBox 21">
                      <a:extLst>
                        <a:ext uri="{FF2B5EF4-FFF2-40B4-BE49-F238E27FC236}">
                          <a16:creationId xmlns:a16="http://schemas.microsoft.com/office/drawing/2014/main" id="{37101196-E83F-8FEA-9140-BA962623AE8F}"/>
                        </a:ext>
                      </a:extLst>
                    </p:cNvPr>
                    <p:cNvSpPr txBox="1">
                      <a:spLocks noRot="1" noChangeAspect="1" noMove="1" noResize="1" noEditPoints="1" noAdjustHandles="1" noChangeArrowheads="1" noChangeShapeType="1" noTextEdit="1"/>
                    </p:cNvSpPr>
                    <p:nvPr/>
                  </p:nvSpPr>
                  <p:spPr>
                    <a:xfrm>
                      <a:off x="2064486" y="3754280"/>
                      <a:ext cx="1792607" cy="1231106"/>
                    </a:xfrm>
                    <a:prstGeom prst="rect">
                      <a:avLst/>
                    </a:prstGeom>
                    <a:blipFill>
                      <a:blip r:embed="rId4"/>
                      <a:stretch>
                        <a:fillRect l="-3521" t="-2041" r="-2817" b="-8163"/>
                      </a:stretch>
                    </a:blipFill>
                  </p:spPr>
                  <p:txBody>
                    <a:bodyPr/>
                    <a:lstStyle/>
                    <a:p>
                      <a:r>
                        <a:rPr lang="en-US">
                          <a:noFill/>
                        </a:rPr>
                        <a:t> </a:t>
                      </a:r>
                    </a:p>
                  </p:txBody>
                </p:sp>
              </mc:Fallback>
            </mc:AlternateContent>
          </p:grpSp>
          <p:pic>
            <p:nvPicPr>
              <p:cNvPr id="24" name="Picture 23" descr="Diagram&#10;&#10;Description automatically generated">
                <a:extLst>
                  <a:ext uri="{FF2B5EF4-FFF2-40B4-BE49-F238E27FC236}">
                    <a16:creationId xmlns:a16="http://schemas.microsoft.com/office/drawing/2014/main" id="{4BF7530F-1552-98C8-E49C-B878A8476A38}"/>
                  </a:ext>
                </a:extLst>
              </p:cNvPr>
              <p:cNvPicPr>
                <a:picLocks noChangeAspect="1"/>
              </p:cNvPicPr>
              <p:nvPr/>
            </p:nvPicPr>
            <p:blipFill>
              <a:blip r:embed="rId5"/>
              <a:stretch>
                <a:fillRect/>
              </a:stretch>
            </p:blipFill>
            <p:spPr>
              <a:xfrm>
                <a:off x="4654436" y="2583104"/>
                <a:ext cx="5943600" cy="2730500"/>
              </a:xfrm>
              <a:prstGeom prst="rect">
                <a:avLst/>
              </a:prstGeom>
            </p:spPr>
          </p:pic>
        </p:grpSp>
        <p:sp>
          <p:nvSpPr>
            <p:cNvPr id="27" name="Rectangle 26">
              <a:extLst>
                <a:ext uri="{FF2B5EF4-FFF2-40B4-BE49-F238E27FC236}">
                  <a16:creationId xmlns:a16="http://schemas.microsoft.com/office/drawing/2014/main" id="{D15590C9-BCD2-078C-31B0-04BEEFA66DBC}"/>
                </a:ext>
              </a:extLst>
            </p:cNvPr>
            <p:cNvSpPr/>
            <p:nvPr/>
          </p:nvSpPr>
          <p:spPr>
            <a:xfrm>
              <a:off x="10474836" y="2665256"/>
              <a:ext cx="425885" cy="9108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783655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34119E2-8D30-E082-2EC4-B4925B46A9CC}"/>
              </a:ext>
            </a:extLst>
          </p:cNvPr>
          <p:cNvSpPr/>
          <p:nvPr/>
        </p:nvSpPr>
        <p:spPr>
          <a:xfrm>
            <a:off x="5020841" y="1770185"/>
            <a:ext cx="4137418" cy="1846008"/>
          </a:xfrm>
          <a:prstGeom prst="rect">
            <a:avLst/>
          </a:prstGeom>
          <a:solidFill>
            <a:schemeClr val="accent1">
              <a:lumMod val="20000"/>
              <a:lumOff val="80000"/>
              <a:alpha val="20011"/>
            </a:schemeClr>
          </a:solidFill>
          <a:ln>
            <a:solidFill>
              <a:schemeClr val="accent1">
                <a:lumMod val="75000"/>
                <a:alpha val="25261"/>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Network Architecture </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101196-E83F-8FEA-9140-BA962623AE8F}"/>
                  </a:ext>
                </a:extLst>
              </p:cNvPr>
              <p:cNvSpPr txBox="1"/>
              <p:nvPr/>
            </p:nvSpPr>
            <p:spPr>
              <a:xfrm>
                <a:off x="2960411" y="3864195"/>
                <a:ext cx="1691232" cy="369332"/>
              </a:xfrm>
              <a:prstGeom prst="rect">
                <a:avLst/>
              </a:prstGeom>
              <a:noFill/>
            </p:spPr>
            <p:txBody>
              <a:bodyPr wrap="none" rtlCol="0">
                <a:spAutoFit/>
              </a:bodyPr>
              <a:lstStyle/>
              <a:p>
                <a:r>
                  <a:rPr lang="en-US" dirty="0">
                    <a:latin typeface="Abadi MT Condensed Light" panose="020B0306030101010103" pitchFamily="34" charset="77"/>
                  </a:rPr>
                  <a:t>(</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𝑡</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2</m:t>
                        </m:r>
                      </m:sub>
                    </m:sSub>
                  </m:oMath>
                </a14:m>
                <a:r>
                  <a:rPr lang="en-US" dirty="0">
                    <a:latin typeface="Abadi MT Condensed Light" panose="020B0306030101010103" pitchFamily="34" charset="77"/>
                  </a:rPr>
                  <a:t>,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3</m:t>
                        </m:r>
                      </m:sub>
                    </m:sSub>
                  </m:oMath>
                </a14:m>
                <a:r>
                  <a:rPr lang="en-US" dirty="0">
                    <a:latin typeface="Abadi MT Condensed Light" panose="020B0306030101010103" pitchFamily="34" charset="77"/>
                  </a:rPr>
                  <a:t> ….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𝑛</m:t>
                        </m:r>
                      </m:sub>
                    </m:sSub>
                  </m:oMath>
                </a14:m>
                <a:r>
                  <a:rPr lang="en-US" dirty="0">
                    <a:latin typeface="Abadi MT Condensed Light" panose="020B0306030101010103" pitchFamily="34" charset="77"/>
                  </a:rPr>
                  <a:t>)</a:t>
                </a:r>
              </a:p>
            </p:txBody>
          </p:sp>
        </mc:Choice>
        <mc:Fallback xmlns="">
          <p:sp>
            <p:nvSpPr>
              <p:cNvPr id="22" name="TextBox 21">
                <a:extLst>
                  <a:ext uri="{FF2B5EF4-FFF2-40B4-BE49-F238E27FC236}">
                    <a16:creationId xmlns:a16="http://schemas.microsoft.com/office/drawing/2014/main" id="{37101196-E83F-8FEA-9140-BA962623AE8F}"/>
                  </a:ext>
                </a:extLst>
              </p:cNvPr>
              <p:cNvSpPr txBox="1">
                <a:spLocks noRot="1" noChangeAspect="1" noMove="1" noResize="1" noEditPoints="1" noAdjustHandles="1" noChangeArrowheads="1" noChangeShapeType="1" noTextEdit="1"/>
              </p:cNvSpPr>
              <p:nvPr/>
            </p:nvSpPr>
            <p:spPr>
              <a:xfrm>
                <a:off x="2960411" y="3864195"/>
                <a:ext cx="1691232" cy="369332"/>
              </a:xfrm>
              <a:prstGeom prst="rect">
                <a:avLst/>
              </a:prstGeom>
              <a:blipFill>
                <a:blip r:embed="rId5"/>
                <a:stretch>
                  <a:fillRect l="-3731" t="-3333" r="-2239" b="-26667"/>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D15590C9-BCD2-078C-31B0-04BEEFA66DBC}"/>
              </a:ext>
            </a:extLst>
          </p:cNvPr>
          <p:cNvSpPr/>
          <p:nvPr/>
        </p:nvSpPr>
        <p:spPr>
          <a:xfrm>
            <a:off x="9967167" y="2387454"/>
            <a:ext cx="425885" cy="9108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008_010_005.mp4">
            <a:hlinkClick r:id="" action="ppaction://media"/>
            <a:extLst>
              <a:ext uri="{FF2B5EF4-FFF2-40B4-BE49-F238E27FC236}">
                <a16:creationId xmlns:a16="http://schemas.microsoft.com/office/drawing/2014/main" id="{DCAD8479-D8BF-EDEF-B5E1-19435B51A9E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435" y="1987783"/>
            <a:ext cx="2329852" cy="1310542"/>
          </a:xfrm>
          <a:prstGeom prst="rect">
            <a:avLst/>
          </a:prstGeom>
        </p:spPr>
      </p:pic>
      <p:grpSp>
        <p:nvGrpSpPr>
          <p:cNvPr id="12" name="Group 11">
            <a:extLst>
              <a:ext uri="{FF2B5EF4-FFF2-40B4-BE49-F238E27FC236}">
                <a16:creationId xmlns:a16="http://schemas.microsoft.com/office/drawing/2014/main" id="{15DFE6D8-7738-54CE-982C-8D952FBD0444}"/>
              </a:ext>
            </a:extLst>
          </p:cNvPr>
          <p:cNvGrpSpPr/>
          <p:nvPr/>
        </p:nvGrpSpPr>
        <p:grpSpPr>
          <a:xfrm>
            <a:off x="3063101" y="1972910"/>
            <a:ext cx="1161818" cy="1231106"/>
            <a:chOff x="3439382" y="1214760"/>
            <a:chExt cx="1690589" cy="1597197"/>
          </a:xfrm>
        </p:grpSpPr>
        <p:pic>
          <p:nvPicPr>
            <p:cNvPr id="6" name="Picture 5">
              <a:extLst>
                <a:ext uri="{FF2B5EF4-FFF2-40B4-BE49-F238E27FC236}">
                  <a16:creationId xmlns:a16="http://schemas.microsoft.com/office/drawing/2014/main" id="{E7537702-442E-7560-B9E1-80D8D84E7268}"/>
                </a:ext>
              </a:extLst>
            </p:cNvPr>
            <p:cNvPicPr>
              <a:picLocks noChangeAspect="1"/>
            </p:cNvPicPr>
            <p:nvPr/>
          </p:nvPicPr>
          <p:blipFill>
            <a:blip r:embed="rId7"/>
            <a:stretch>
              <a:fillRect/>
            </a:stretch>
          </p:blipFill>
          <p:spPr>
            <a:xfrm>
              <a:off x="3522529" y="1273375"/>
              <a:ext cx="1572273" cy="1538582"/>
            </a:xfrm>
            <a:prstGeom prst="rect">
              <a:avLst/>
            </a:prstGeom>
          </p:spPr>
        </p:pic>
        <p:sp>
          <p:nvSpPr>
            <p:cNvPr id="11" name="Rectangle 10">
              <a:extLst>
                <a:ext uri="{FF2B5EF4-FFF2-40B4-BE49-F238E27FC236}">
                  <a16:creationId xmlns:a16="http://schemas.microsoft.com/office/drawing/2014/main" id="{27E1DDC5-97BF-6B05-4A8C-E55953574B5E}"/>
                </a:ext>
              </a:extLst>
            </p:cNvPr>
            <p:cNvSpPr/>
            <p:nvPr/>
          </p:nvSpPr>
          <p:spPr>
            <a:xfrm>
              <a:off x="3439382" y="1214760"/>
              <a:ext cx="1690589" cy="1538582"/>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E6931FC6-2215-3AE6-2730-3315A3C0E135}"/>
              </a:ext>
            </a:extLst>
          </p:cNvPr>
          <p:cNvGrpSpPr/>
          <p:nvPr/>
        </p:nvGrpSpPr>
        <p:grpSpPr>
          <a:xfrm>
            <a:off x="3259320" y="2204747"/>
            <a:ext cx="1161818" cy="1231106"/>
            <a:chOff x="3439382" y="1214760"/>
            <a:chExt cx="1690589" cy="1597197"/>
          </a:xfrm>
        </p:grpSpPr>
        <p:pic>
          <p:nvPicPr>
            <p:cNvPr id="23" name="Picture 22">
              <a:extLst>
                <a:ext uri="{FF2B5EF4-FFF2-40B4-BE49-F238E27FC236}">
                  <a16:creationId xmlns:a16="http://schemas.microsoft.com/office/drawing/2014/main" id="{0126264F-9E4F-3A12-98AA-F5D15B5D4CCF}"/>
                </a:ext>
              </a:extLst>
            </p:cNvPr>
            <p:cNvPicPr>
              <a:picLocks noChangeAspect="1"/>
            </p:cNvPicPr>
            <p:nvPr/>
          </p:nvPicPr>
          <p:blipFill>
            <a:blip r:embed="rId7"/>
            <a:stretch>
              <a:fillRect/>
            </a:stretch>
          </p:blipFill>
          <p:spPr>
            <a:xfrm>
              <a:off x="3522529" y="1273375"/>
              <a:ext cx="1572273" cy="1538582"/>
            </a:xfrm>
            <a:prstGeom prst="rect">
              <a:avLst/>
            </a:prstGeom>
          </p:spPr>
        </p:pic>
        <p:sp>
          <p:nvSpPr>
            <p:cNvPr id="29" name="Rectangle 28">
              <a:extLst>
                <a:ext uri="{FF2B5EF4-FFF2-40B4-BE49-F238E27FC236}">
                  <a16:creationId xmlns:a16="http://schemas.microsoft.com/office/drawing/2014/main" id="{9D90D286-90C1-DC0E-B1CA-4E30F65A2B79}"/>
                </a:ext>
              </a:extLst>
            </p:cNvPr>
            <p:cNvSpPr/>
            <p:nvPr/>
          </p:nvSpPr>
          <p:spPr>
            <a:xfrm>
              <a:off x="3439382" y="1214760"/>
              <a:ext cx="1690589" cy="1538582"/>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FD0E345D-B9A0-7FE1-DD2A-2F50E3A77F7D}"/>
              </a:ext>
            </a:extLst>
          </p:cNvPr>
          <p:cNvGrpSpPr/>
          <p:nvPr/>
        </p:nvGrpSpPr>
        <p:grpSpPr>
          <a:xfrm>
            <a:off x="3463155" y="2455036"/>
            <a:ext cx="1211372" cy="1193830"/>
            <a:chOff x="3439382" y="1214760"/>
            <a:chExt cx="1690589" cy="1597197"/>
          </a:xfrm>
        </p:grpSpPr>
        <p:pic>
          <p:nvPicPr>
            <p:cNvPr id="31" name="Picture 30">
              <a:extLst>
                <a:ext uri="{FF2B5EF4-FFF2-40B4-BE49-F238E27FC236}">
                  <a16:creationId xmlns:a16="http://schemas.microsoft.com/office/drawing/2014/main" id="{4E96A857-054E-C4F8-7947-42CFFF277A45}"/>
                </a:ext>
              </a:extLst>
            </p:cNvPr>
            <p:cNvPicPr>
              <a:picLocks noChangeAspect="1"/>
            </p:cNvPicPr>
            <p:nvPr/>
          </p:nvPicPr>
          <p:blipFill>
            <a:blip r:embed="rId7"/>
            <a:stretch>
              <a:fillRect/>
            </a:stretch>
          </p:blipFill>
          <p:spPr>
            <a:xfrm>
              <a:off x="3522529" y="1273375"/>
              <a:ext cx="1572273" cy="1538582"/>
            </a:xfrm>
            <a:prstGeom prst="rect">
              <a:avLst/>
            </a:prstGeom>
          </p:spPr>
        </p:pic>
        <p:sp>
          <p:nvSpPr>
            <p:cNvPr id="32" name="Rectangle 31">
              <a:extLst>
                <a:ext uri="{FF2B5EF4-FFF2-40B4-BE49-F238E27FC236}">
                  <a16:creationId xmlns:a16="http://schemas.microsoft.com/office/drawing/2014/main" id="{56720CCE-39EF-687B-9481-655C13972D63}"/>
                </a:ext>
              </a:extLst>
            </p:cNvPr>
            <p:cNvSpPr/>
            <p:nvPr/>
          </p:nvSpPr>
          <p:spPr>
            <a:xfrm>
              <a:off x="3439382" y="1214760"/>
              <a:ext cx="1690589" cy="1538582"/>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32">
            <a:extLst>
              <a:ext uri="{FF2B5EF4-FFF2-40B4-BE49-F238E27FC236}">
                <a16:creationId xmlns:a16="http://schemas.microsoft.com/office/drawing/2014/main" id="{B706A457-8CD6-2EBA-D906-3B5E0B727DF6}"/>
              </a:ext>
            </a:extLst>
          </p:cNvPr>
          <p:cNvSpPr/>
          <p:nvPr/>
        </p:nvSpPr>
        <p:spPr>
          <a:xfrm>
            <a:off x="5095262" y="2018089"/>
            <a:ext cx="1728933" cy="1509825"/>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GCN Unit </a:t>
            </a:r>
          </a:p>
          <a:p>
            <a:pPr algn="ctr"/>
            <a:r>
              <a:rPr lang="en-US" sz="1600" i="1" dirty="0">
                <a:latin typeface="Abadi MT Condensed Light" panose="020B0306030101010103" pitchFamily="34" charset="77"/>
              </a:rPr>
              <a:t>(Cheb Conv/GCN Conv)</a:t>
            </a:r>
          </a:p>
        </p:txBody>
      </p:sp>
      <p:sp>
        <p:nvSpPr>
          <p:cNvPr id="35" name="Rectangle 34">
            <a:extLst>
              <a:ext uri="{FF2B5EF4-FFF2-40B4-BE49-F238E27FC236}">
                <a16:creationId xmlns:a16="http://schemas.microsoft.com/office/drawing/2014/main" id="{D317C14C-CE2D-39D4-D7AA-7FD173FE11F3}"/>
              </a:ext>
            </a:extLst>
          </p:cNvPr>
          <p:cNvSpPr/>
          <p:nvPr/>
        </p:nvSpPr>
        <p:spPr>
          <a:xfrm rot="16200000">
            <a:off x="6891946" y="2459051"/>
            <a:ext cx="1525521" cy="612207"/>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LSTM Unit </a:t>
            </a:r>
          </a:p>
        </p:txBody>
      </p:sp>
      <p:sp>
        <p:nvSpPr>
          <p:cNvPr id="36" name="Rectangle 35">
            <a:extLst>
              <a:ext uri="{FF2B5EF4-FFF2-40B4-BE49-F238E27FC236}">
                <a16:creationId xmlns:a16="http://schemas.microsoft.com/office/drawing/2014/main" id="{BA5C30B7-092A-56DF-0B7B-4D758003D3E0}"/>
              </a:ext>
            </a:extLst>
          </p:cNvPr>
          <p:cNvSpPr/>
          <p:nvPr/>
        </p:nvSpPr>
        <p:spPr>
          <a:xfrm rot="16200000">
            <a:off x="8021056" y="2443309"/>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Fully Connected MLP Layer</a:t>
            </a:r>
          </a:p>
        </p:txBody>
      </p:sp>
      <p:sp>
        <p:nvSpPr>
          <p:cNvPr id="37" name="Rectangle 36">
            <a:extLst>
              <a:ext uri="{FF2B5EF4-FFF2-40B4-BE49-F238E27FC236}">
                <a16:creationId xmlns:a16="http://schemas.microsoft.com/office/drawing/2014/main" id="{ABD1FC2D-2DA3-19B7-4DA9-86515600E966}"/>
              </a:ext>
            </a:extLst>
          </p:cNvPr>
          <p:cNvSpPr/>
          <p:nvPr/>
        </p:nvSpPr>
        <p:spPr>
          <a:xfrm rot="16200000">
            <a:off x="9231296" y="2443309"/>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latin typeface="Abadi MT Condensed Light" panose="020B0306030101010103" pitchFamily="34" charset="77"/>
              </a:rPr>
              <a:t>Softmax</a:t>
            </a:r>
            <a:r>
              <a:rPr lang="en-US" b="1" dirty="0">
                <a:latin typeface="Abadi MT Condensed Light" panose="020B0306030101010103" pitchFamily="34" charset="77"/>
              </a:rPr>
              <a:t> Layer</a:t>
            </a:r>
          </a:p>
          <a:p>
            <a:pPr algn="ctr"/>
            <a:r>
              <a:rPr lang="en-US" sz="1400" b="1" i="1" dirty="0">
                <a:latin typeface="Abadi MT Condensed Light" panose="020B0306030101010103" pitchFamily="34" charset="77"/>
              </a:rPr>
              <a:t>(Supervised)</a:t>
            </a:r>
          </a:p>
        </p:txBody>
      </p:sp>
      <p:sp>
        <p:nvSpPr>
          <p:cNvPr id="38" name="TextBox 37">
            <a:extLst>
              <a:ext uri="{FF2B5EF4-FFF2-40B4-BE49-F238E27FC236}">
                <a16:creationId xmlns:a16="http://schemas.microsoft.com/office/drawing/2014/main" id="{657B956C-5436-8D61-845A-628678A85F02}"/>
              </a:ext>
            </a:extLst>
          </p:cNvPr>
          <p:cNvSpPr txBox="1"/>
          <p:nvPr/>
        </p:nvSpPr>
        <p:spPr>
          <a:xfrm>
            <a:off x="10703773" y="2440902"/>
            <a:ext cx="1173719" cy="369332"/>
          </a:xfrm>
          <a:prstGeom prst="rect">
            <a:avLst/>
          </a:prstGeom>
          <a:noFill/>
        </p:spPr>
        <p:txBody>
          <a:bodyPr wrap="none" rtlCol="0">
            <a:spAutoFit/>
          </a:bodyPr>
          <a:lstStyle/>
          <a:p>
            <a:r>
              <a:rPr lang="en-US" dirty="0">
                <a:latin typeface="Abadi MT Condensed Light" panose="020B0306030101010103" pitchFamily="34" charset="77"/>
              </a:rPr>
              <a:t>Classification</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176672B-7FAA-C504-6A22-E263B0A19890}"/>
                  </a:ext>
                </a:extLst>
              </p:cNvPr>
              <p:cNvSpPr txBox="1"/>
              <p:nvPr/>
            </p:nvSpPr>
            <p:spPr>
              <a:xfrm>
                <a:off x="10615398" y="2892295"/>
                <a:ext cx="1786744" cy="338554"/>
              </a:xfrm>
              <a:prstGeom prst="rect">
                <a:avLst/>
              </a:prstGeom>
              <a:noFill/>
            </p:spPr>
            <p:txBody>
              <a:bodyPr wrap="square" rtlCol="0">
                <a:spAutoFit/>
              </a:bodyPr>
              <a:lstStyle/>
              <a:p>
                <a:r>
                  <a:rPr lang="en-US" sz="1600" dirty="0">
                    <a:latin typeface="Abadi MT Condensed Light" panose="020B0306030101010103" pitchFamily="34" charset="77"/>
                  </a:rPr>
                  <a:t>(</a:t>
                </a:r>
                <a14:m>
                  <m:oMath xmlns:m="http://schemas.openxmlformats.org/officeDocument/2006/math">
                    <m:sSub>
                      <m:sSubPr>
                        <m:ctrlPr>
                          <a:rPr lang="en-US" sz="1600" i="1" smtClean="0">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1</m:t>
                        </m:r>
                      </m:sub>
                    </m:sSub>
                    <m:r>
                      <a:rPr lang="en-AU" sz="1600" b="0" i="1" smtClean="0">
                        <a:latin typeface="Cambria Math" panose="02040503050406030204" pitchFamily="18" charset="0"/>
                      </a:rPr>
                      <m:t>,</m:t>
                    </m:r>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2</m:t>
                        </m:r>
                      </m:sub>
                    </m:sSub>
                  </m:oMath>
                </a14:m>
                <a:r>
                  <a:rPr lang="en-US" sz="1600" dirty="0">
                    <a:latin typeface="Abadi MT Condensed Light" panose="020B0306030101010103" pitchFamily="34" charset="77"/>
                  </a:rPr>
                  <a:t>, </a:t>
                </a:r>
                <a14:m>
                  <m:oMath xmlns:m="http://schemas.openxmlformats.org/officeDocument/2006/math">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3</m:t>
                        </m:r>
                      </m:sub>
                    </m:sSub>
                  </m:oMath>
                </a14:m>
                <a:r>
                  <a:rPr lang="en-US" sz="1600" dirty="0">
                    <a:latin typeface="Abadi MT Condensed Light" panose="020B0306030101010103" pitchFamily="34" charset="77"/>
                  </a:rPr>
                  <a:t> …. </a:t>
                </a:r>
                <a14:m>
                  <m:oMath xmlns:m="http://schemas.openxmlformats.org/officeDocument/2006/math">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𝑛</m:t>
                        </m:r>
                      </m:sub>
                    </m:sSub>
                  </m:oMath>
                </a14:m>
                <a:r>
                  <a:rPr lang="en-US" sz="1600" dirty="0">
                    <a:latin typeface="Abadi MT Condensed Light" panose="020B0306030101010103" pitchFamily="34" charset="77"/>
                  </a:rPr>
                  <a:t>)</a:t>
                </a:r>
              </a:p>
            </p:txBody>
          </p:sp>
        </mc:Choice>
        <mc:Fallback xmlns="">
          <p:sp>
            <p:nvSpPr>
              <p:cNvPr id="39" name="TextBox 38">
                <a:extLst>
                  <a:ext uri="{FF2B5EF4-FFF2-40B4-BE49-F238E27FC236}">
                    <a16:creationId xmlns:a16="http://schemas.microsoft.com/office/drawing/2014/main" id="{3176672B-7FAA-C504-6A22-E263B0A19890}"/>
                  </a:ext>
                </a:extLst>
              </p:cNvPr>
              <p:cNvSpPr txBox="1">
                <a:spLocks noRot="1" noChangeAspect="1" noMove="1" noResize="1" noEditPoints="1" noAdjustHandles="1" noChangeArrowheads="1" noChangeShapeType="1" noTextEdit="1"/>
              </p:cNvSpPr>
              <p:nvPr/>
            </p:nvSpPr>
            <p:spPr>
              <a:xfrm>
                <a:off x="10615398" y="2892295"/>
                <a:ext cx="1786744" cy="338554"/>
              </a:xfrm>
              <a:prstGeom prst="rect">
                <a:avLst/>
              </a:prstGeom>
              <a:blipFill>
                <a:blip r:embed="rId8"/>
                <a:stretch>
                  <a:fillRect l="-1408" t="-3571" b="-25000"/>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67086850-9A7F-85C6-81CC-4C04CB189838}"/>
              </a:ext>
            </a:extLst>
          </p:cNvPr>
          <p:cNvGrpSpPr/>
          <p:nvPr/>
        </p:nvGrpSpPr>
        <p:grpSpPr>
          <a:xfrm>
            <a:off x="4691248" y="2067220"/>
            <a:ext cx="298803" cy="1231105"/>
            <a:chOff x="4749863" y="2067220"/>
            <a:chExt cx="298803" cy="1231105"/>
          </a:xfrm>
        </p:grpSpPr>
        <p:sp>
          <p:nvSpPr>
            <p:cNvPr id="40" name="Right Arrow 39">
              <a:extLst>
                <a:ext uri="{FF2B5EF4-FFF2-40B4-BE49-F238E27FC236}">
                  <a16:creationId xmlns:a16="http://schemas.microsoft.com/office/drawing/2014/main" id="{7B887329-2945-5C9A-A11B-CD8409F0E9E5}"/>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ight Arrow 40">
              <a:extLst>
                <a:ext uri="{FF2B5EF4-FFF2-40B4-BE49-F238E27FC236}">
                  <a16:creationId xmlns:a16="http://schemas.microsoft.com/office/drawing/2014/main" id="{08F2EBF3-5D42-BD00-AC46-9CBDA62F56C5}"/>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ight Arrow 41">
              <a:extLst>
                <a:ext uri="{FF2B5EF4-FFF2-40B4-BE49-F238E27FC236}">
                  <a16:creationId xmlns:a16="http://schemas.microsoft.com/office/drawing/2014/main" id="{FA2CBCEF-9133-AE0C-B88F-DAF5A18CC3AF}"/>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B4071654-93ED-A667-0827-3ACB95547656}"/>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FD8E10B6-26EF-EA3E-F164-D481FACCD1C9}"/>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841EF393-4AA2-C133-4167-196534D7A3AF}"/>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18E89E5D-A7DD-1498-B345-FF9FF587BE38}"/>
              </a:ext>
            </a:extLst>
          </p:cNvPr>
          <p:cNvGrpSpPr/>
          <p:nvPr/>
        </p:nvGrpSpPr>
        <p:grpSpPr>
          <a:xfrm>
            <a:off x="6895182" y="2067221"/>
            <a:ext cx="298803" cy="1231105"/>
            <a:chOff x="4749863" y="2067220"/>
            <a:chExt cx="298803" cy="1231105"/>
          </a:xfrm>
        </p:grpSpPr>
        <p:sp>
          <p:nvSpPr>
            <p:cNvPr id="48" name="Right Arrow 47">
              <a:extLst>
                <a:ext uri="{FF2B5EF4-FFF2-40B4-BE49-F238E27FC236}">
                  <a16:creationId xmlns:a16="http://schemas.microsoft.com/office/drawing/2014/main" id="{0EBC8DDE-042C-5BC0-EA66-A93BCD1A172F}"/>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Right Arrow 48">
              <a:extLst>
                <a:ext uri="{FF2B5EF4-FFF2-40B4-BE49-F238E27FC236}">
                  <a16:creationId xmlns:a16="http://schemas.microsoft.com/office/drawing/2014/main" id="{097DF6CE-F12D-D7A8-E005-A7032B04F34A}"/>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ight Arrow 49">
              <a:extLst>
                <a:ext uri="{FF2B5EF4-FFF2-40B4-BE49-F238E27FC236}">
                  <a16:creationId xmlns:a16="http://schemas.microsoft.com/office/drawing/2014/main" id="{6F2D28EE-F98A-C8F5-1E15-DCC3616BD225}"/>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Oval 50">
              <a:extLst>
                <a:ext uri="{FF2B5EF4-FFF2-40B4-BE49-F238E27FC236}">
                  <a16:creationId xmlns:a16="http://schemas.microsoft.com/office/drawing/2014/main" id="{1F45A6A1-56C6-1391-D056-B58B4D7C964D}"/>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EBCF4DD7-A5D6-E9EB-C91F-CD22D9C343C1}"/>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2BCC5482-CEDA-AFA4-98F9-35B70E1FF3D3}"/>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54" name="Right Arrow 53">
            <a:extLst>
              <a:ext uri="{FF2B5EF4-FFF2-40B4-BE49-F238E27FC236}">
                <a16:creationId xmlns:a16="http://schemas.microsoft.com/office/drawing/2014/main" id="{96B640A9-CA01-E351-3D18-9A052B980B23}"/>
              </a:ext>
            </a:extLst>
          </p:cNvPr>
          <p:cNvSpPr/>
          <p:nvPr/>
        </p:nvSpPr>
        <p:spPr>
          <a:xfrm>
            <a:off x="8044047" y="268854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Right Arrow 54">
            <a:extLst>
              <a:ext uri="{FF2B5EF4-FFF2-40B4-BE49-F238E27FC236}">
                <a16:creationId xmlns:a16="http://schemas.microsoft.com/office/drawing/2014/main" id="{0B56F8F5-4E37-6F6C-2A68-AC3834B488F9}"/>
              </a:ext>
            </a:extLst>
          </p:cNvPr>
          <p:cNvSpPr/>
          <p:nvPr/>
        </p:nvSpPr>
        <p:spPr>
          <a:xfrm>
            <a:off x="9204629" y="2688541"/>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6" name="Right Arrow 55">
            <a:extLst>
              <a:ext uri="{FF2B5EF4-FFF2-40B4-BE49-F238E27FC236}">
                <a16:creationId xmlns:a16="http://schemas.microsoft.com/office/drawing/2014/main" id="{6DB6C4BF-8950-E14E-E9C3-E62AEFF57346}"/>
              </a:ext>
            </a:extLst>
          </p:cNvPr>
          <p:cNvSpPr/>
          <p:nvPr/>
        </p:nvSpPr>
        <p:spPr>
          <a:xfrm rot="5400000">
            <a:off x="8637097" y="3746493"/>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973C5A7C-F98C-D7A5-6D45-8C875ECB7F5C}"/>
              </a:ext>
            </a:extLst>
          </p:cNvPr>
          <p:cNvSpPr/>
          <p:nvPr/>
        </p:nvSpPr>
        <p:spPr>
          <a:xfrm>
            <a:off x="8047269" y="4131429"/>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GSOM</a:t>
            </a:r>
          </a:p>
          <a:p>
            <a:pPr algn="ctr"/>
            <a:r>
              <a:rPr lang="en-US" sz="1400" b="1" i="1" dirty="0">
                <a:latin typeface="Abadi MT Condensed Light" panose="020B0306030101010103" pitchFamily="34" charset="77"/>
              </a:rPr>
              <a:t>(Unsupervised)</a:t>
            </a:r>
          </a:p>
        </p:txBody>
      </p:sp>
      <p:sp>
        <p:nvSpPr>
          <p:cNvPr id="58" name="Right Arrow 57">
            <a:extLst>
              <a:ext uri="{FF2B5EF4-FFF2-40B4-BE49-F238E27FC236}">
                <a16:creationId xmlns:a16="http://schemas.microsoft.com/office/drawing/2014/main" id="{D4BD6EDD-29A2-8FD7-825B-765E296759C3}"/>
              </a:ext>
            </a:extLst>
          </p:cNvPr>
          <p:cNvSpPr/>
          <p:nvPr/>
        </p:nvSpPr>
        <p:spPr>
          <a:xfrm rot="5400000">
            <a:off x="8613650" y="498658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0" name="Picture 59" descr="Chart, scatter chart&#10;&#10;Description automatically generated">
            <a:extLst>
              <a:ext uri="{FF2B5EF4-FFF2-40B4-BE49-F238E27FC236}">
                <a16:creationId xmlns:a16="http://schemas.microsoft.com/office/drawing/2014/main" id="{C4778FF7-EC15-5EDC-D0DB-3E88FEDB97AB}"/>
              </a:ext>
            </a:extLst>
          </p:cNvPr>
          <p:cNvPicPr>
            <a:picLocks noChangeAspect="1"/>
          </p:cNvPicPr>
          <p:nvPr/>
        </p:nvPicPr>
        <p:blipFill>
          <a:blip r:embed="rId9"/>
          <a:stretch>
            <a:fillRect/>
          </a:stretch>
        </p:blipFill>
        <p:spPr>
          <a:xfrm>
            <a:off x="7707569" y="5234856"/>
            <a:ext cx="2117300" cy="1587975"/>
          </a:xfrm>
          <a:prstGeom prst="rect">
            <a:avLst/>
          </a:prstGeom>
        </p:spPr>
      </p:pic>
      <p:sp>
        <p:nvSpPr>
          <p:cNvPr id="61" name="Right Arrow 60">
            <a:extLst>
              <a:ext uri="{FF2B5EF4-FFF2-40B4-BE49-F238E27FC236}">
                <a16:creationId xmlns:a16="http://schemas.microsoft.com/office/drawing/2014/main" id="{097C9344-1F77-ACD4-DF4C-B8927F8BF02F}"/>
              </a:ext>
            </a:extLst>
          </p:cNvPr>
          <p:cNvSpPr/>
          <p:nvPr/>
        </p:nvSpPr>
        <p:spPr>
          <a:xfrm>
            <a:off x="2589518" y="2607189"/>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TextBox 61">
            <a:extLst>
              <a:ext uri="{FF2B5EF4-FFF2-40B4-BE49-F238E27FC236}">
                <a16:creationId xmlns:a16="http://schemas.microsoft.com/office/drawing/2014/main" id="{4C2625CA-17B8-C1B8-673E-F2A0809FEF75}"/>
              </a:ext>
            </a:extLst>
          </p:cNvPr>
          <p:cNvSpPr txBox="1"/>
          <p:nvPr/>
        </p:nvSpPr>
        <p:spPr>
          <a:xfrm>
            <a:off x="60389" y="3864195"/>
            <a:ext cx="2465675" cy="369332"/>
          </a:xfrm>
          <a:prstGeom prst="rect">
            <a:avLst/>
          </a:prstGeom>
          <a:noFill/>
        </p:spPr>
        <p:txBody>
          <a:bodyPr wrap="none" rtlCol="0">
            <a:spAutoFit/>
          </a:bodyPr>
          <a:lstStyle/>
          <a:p>
            <a:r>
              <a:rPr lang="en-US" dirty="0">
                <a:latin typeface="Abadi MT Condensed Light" panose="020B0306030101010103" pitchFamily="34" charset="77"/>
              </a:rPr>
              <a:t>Sign Language Video Dataset</a:t>
            </a:r>
          </a:p>
        </p:txBody>
      </p:sp>
      <p:sp>
        <p:nvSpPr>
          <p:cNvPr id="64" name="TextBox 63">
            <a:extLst>
              <a:ext uri="{FF2B5EF4-FFF2-40B4-BE49-F238E27FC236}">
                <a16:creationId xmlns:a16="http://schemas.microsoft.com/office/drawing/2014/main" id="{AA444FF3-88C8-4370-BA72-0C0E4EA74575}"/>
              </a:ext>
            </a:extLst>
          </p:cNvPr>
          <p:cNvSpPr txBox="1"/>
          <p:nvPr/>
        </p:nvSpPr>
        <p:spPr>
          <a:xfrm>
            <a:off x="6319759" y="1512617"/>
            <a:ext cx="1219373" cy="307777"/>
          </a:xfrm>
          <a:prstGeom prst="rect">
            <a:avLst/>
          </a:prstGeom>
          <a:noFill/>
        </p:spPr>
        <p:txBody>
          <a:bodyPr wrap="none" rtlCol="0">
            <a:spAutoFit/>
          </a:bodyPr>
          <a:lstStyle/>
          <a:p>
            <a:r>
              <a:rPr lang="en-US" sz="1400" dirty="0">
                <a:latin typeface="Abadi MT Condensed Light" panose="020B0306030101010103" pitchFamily="34" charset="77"/>
              </a:rPr>
              <a:t>Encoder Network</a:t>
            </a:r>
          </a:p>
        </p:txBody>
      </p:sp>
    </p:spTree>
    <p:extLst>
      <p:ext uri="{BB962C8B-B14F-4D97-AF65-F5344CB8AC3E}">
        <p14:creationId xmlns:p14="http://schemas.microsoft.com/office/powerpoint/2010/main" val="420549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126779</TotalTime>
  <Words>3253</Words>
  <Application>Microsoft Macintosh PowerPoint</Application>
  <PresentationFormat>Widescreen</PresentationFormat>
  <Paragraphs>614</Paragraphs>
  <Slides>47</Slides>
  <Notes>35</Notes>
  <HiddenSlides>0</HiddenSlides>
  <MMClips>11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Abadi MT Condensed Light</vt:lpstr>
      <vt:lpstr>Arial</vt:lpstr>
      <vt:lpstr>Calibri</vt:lpstr>
      <vt:lpstr>Calibri Light</vt:lpstr>
      <vt:lpstr>Cambria Math</vt:lpstr>
      <vt:lpstr>Fira Sans Light</vt:lpstr>
      <vt:lpstr>proxima-nova</vt:lpstr>
      <vt:lpstr>Roboto</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 GSOM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 Vision Test Activity - Analysis</vt:lpstr>
      <vt:lpstr>PowerPoint Presentation</vt:lpstr>
      <vt:lpstr>PowerPoint Presentation</vt:lpstr>
      <vt:lpstr>PowerPoint Presentation</vt:lpstr>
      <vt:lpstr>PowerPoint Presentation</vt:lpstr>
      <vt:lpstr>PowerPoint Presentation</vt:lpstr>
      <vt:lpstr>Challenges</vt:lpstr>
      <vt:lpstr>Evolution</vt:lpstr>
      <vt:lpstr>Datasets</vt:lpstr>
      <vt:lpstr>Potential extensions</vt:lpstr>
      <vt:lpstr>Existing approaches</vt:lpstr>
      <vt:lpstr>How to relate this paper to our original objective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Prasad Hettiarachchige</cp:lastModifiedBy>
  <cp:revision>97</cp:revision>
  <dcterms:created xsi:type="dcterms:W3CDTF">2021-11-30T16:02:15Z</dcterms:created>
  <dcterms:modified xsi:type="dcterms:W3CDTF">2023-10-12T08:36:09Z</dcterms:modified>
</cp:coreProperties>
</file>